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7" r:id="rId5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ED8F7"/>
    <a:srgbClr val="7C08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howGuides="1">
      <p:cViewPr varScale="1">
        <p:scale>
          <a:sx n="71" d="100"/>
          <a:sy n="71" d="100"/>
        </p:scale>
        <p:origin x="3144" y="126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DE12B-2C6F-46D6-BDDE-CCAB683B549D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0D40C-6E24-4339-AA1F-5AED97AE3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313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1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5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7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7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2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78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78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1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7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3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92211-4E42-49E3-B075-3ECF1222EB6E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02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helenkeller.jp/" TargetMode="Externa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17335" y="4728336"/>
            <a:ext cx="2264488" cy="48831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296295" y="100638"/>
            <a:ext cx="4970494" cy="325755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92908" y="3762524"/>
            <a:ext cx="1954381" cy="5112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500" spc="600" dirty="0">
                <a:latin typeface="ＭＳ 明朝" pitchFamily="17" charset="-128"/>
                <a:ea typeface="ＭＳ 明朝" pitchFamily="17" charset="-128"/>
              </a:rPr>
              <a:t>募集！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29147" y="3846161"/>
            <a:ext cx="4981394" cy="1411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marL="342900" indent="-342900">
              <a:lnSpc>
                <a:spcPts val="2600"/>
              </a:lnSpc>
              <a:buFont typeface="Wingdings" pitchFamily="2" charset="2"/>
              <a:buChar char="l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週１～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OK 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長期休暇のみでも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OK</a:t>
            </a:r>
            <a:endParaRPr kumimoji="1"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lnSpc>
                <a:spcPts val="2600"/>
              </a:lnSpc>
              <a:buFont typeface="Wingdings" pitchFamily="2" charset="2"/>
              <a:buChar char="l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学業、実習優先</a:t>
            </a:r>
            <a:endParaRPr lang="en-US" altLang="ja-JP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lnSpc>
                <a:spcPts val="2600"/>
              </a:lnSpc>
              <a:buFont typeface="Wingdings" pitchFamily="2" charset="2"/>
              <a:buChar char="l"/>
            </a:pPr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時給</a:t>
            </a:r>
            <a:r>
              <a:rPr kumimoji="1"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1.0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64</a:t>
            </a:r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円～</a:t>
            </a:r>
            <a:r>
              <a:rPr kumimoji="1"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（別途処遇改善等がプラスされます♪）</a:t>
            </a:r>
            <a:endParaRPr kumimoji="1" lang="en-US" altLang="ja-JP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42900" indent="-342900">
              <a:lnSpc>
                <a:spcPts val="2600"/>
              </a:lnSpc>
              <a:buFont typeface="Wingdings" pitchFamily="2" charset="2"/>
              <a:buChar char="l"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交通費 通学定期券外で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25.000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円まで支給</a:t>
            </a:r>
            <a:endParaRPr kumimoji="1" lang="ja-JP" altLang="en-US" sz="1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08423" y="5356836"/>
            <a:ext cx="5459931" cy="14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</a:pPr>
            <a:r>
              <a:rPr lang="ja-JP" altLang="en-US" sz="1600" b="1" dirty="0"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ここ数年</a:t>
            </a:r>
            <a:r>
              <a:rPr kumimoji="1" lang="ja-JP" altLang="en-US" sz="1600" b="1" dirty="0"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、アルバイトや</a:t>
            </a:r>
            <a:r>
              <a:rPr lang="ja-JP" altLang="en-US" sz="1600" b="1" dirty="0"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非常勤で現場を見てから</a:t>
            </a:r>
            <a:r>
              <a:rPr kumimoji="1" lang="ja-JP" altLang="en-US" sz="1600" b="1" dirty="0"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。入社していただくことが多いので、離職率</a:t>
            </a:r>
            <a:r>
              <a:rPr lang="ja-JP" altLang="en-US" sz="1600" b="1" dirty="0"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が圧倒的に低いのが自慢です！</a:t>
            </a:r>
            <a:endParaRPr kumimoji="1" lang="en-US" altLang="ja-JP" sz="1600" b="1" dirty="0">
              <a:latin typeface="AR P悠々ｺﾞｼｯｸ体E04" panose="040B0900000000000000" pitchFamily="50" charset="-128"/>
              <a:ea typeface="AR P悠々ｺﾞｼｯｸ体E04" panose="040B0900000000000000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600" b="1" dirty="0"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障がい児施設、障がい者施設、障がい者グループホーム、ヘルパー、</a:t>
            </a:r>
            <a:r>
              <a:rPr kumimoji="1" lang="ja-JP" altLang="en-US" sz="1600" b="1" dirty="0"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特養・・・と分野も色々ありますので、将来の進路に向けて、いくつか経験されることをおススメします。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952587"/>
              </p:ext>
            </p:extLst>
          </p:nvPr>
        </p:nvGraphicFramePr>
        <p:xfrm>
          <a:off x="-5393623" y="7002884"/>
          <a:ext cx="4225878" cy="2262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5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606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</a:rPr>
                        <a:t>お問い合わせ先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lnSpc>
                          <a:spcPts val="2700"/>
                        </a:lnSpc>
                      </a:pPr>
                      <a:r>
                        <a:rPr kumimoji="1" lang="ja-JP" altLang="en-US" sz="1600" dirty="0">
                          <a:solidFill>
                            <a:sysClr val="windowText" lastClr="000000"/>
                          </a:solidFill>
                          <a:latin typeface="Kunstler Script" pitchFamily="66" charset="0"/>
                        </a:rPr>
                        <a:t>社会福祉法人日本ヘレンケラー財団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Kunstler Script" pitchFamily="66" charset="0"/>
                      </a:endParaRPr>
                    </a:p>
                    <a:p>
                      <a:pPr>
                        <a:lnSpc>
                          <a:spcPts val="2700"/>
                        </a:lnSpc>
                      </a:pPr>
                      <a:r>
                        <a:rPr kumimoji="1" lang="ja-JP" altLang="en-US" sz="1600" dirty="0">
                          <a:solidFill>
                            <a:sysClr val="windowText" lastClr="000000"/>
                          </a:solidFill>
                          <a:latin typeface="Kunstler Script" pitchFamily="66" charset="0"/>
                        </a:rPr>
                        <a:t>　　　　　　　　　　　　　　法人本部（中岡）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Kunstler Script" pitchFamily="66" charset="0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2800" b="1" dirty="0">
                        <a:latin typeface="Century Gothic" pitchFamily="34" charset="0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〒</a:t>
                      </a:r>
                      <a:r>
                        <a:rPr kumimoji="1" lang="en-US" altLang="ja-JP" sz="10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000-0000 </a:t>
                      </a:r>
                      <a:r>
                        <a:rPr kumimoji="1" lang="ja-JP" altLang="en-US" sz="10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○○市○○ </a:t>
                      </a:r>
                      <a:r>
                        <a:rPr kumimoji="1" lang="en-US" altLang="ja-JP" sz="10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0-0-0  </a:t>
                      </a:r>
                      <a:r>
                        <a:rPr kumimoji="1" lang="ja-JP" altLang="en-US" sz="10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○○ ○○（代表）</a:t>
                      </a:r>
                      <a:endParaRPr kumimoji="1" lang="ja-JP" altLang="en-US" sz="16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b="1" dirty="0">
                        <a:latin typeface="Century Gothic" pitchFamily="34" charset="0"/>
                      </a:endParaRPr>
                    </a:p>
                  </a:txBody>
                  <a:tcPr marL="14400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0" y="0"/>
            <a:ext cx="252239" cy="10693400"/>
          </a:xfrm>
          <a:prstGeom prst="rect">
            <a:avLst/>
          </a:prstGeom>
          <a:gradFill>
            <a:gsLst>
              <a:gs pos="0">
                <a:srgbClr val="7C084D"/>
              </a:gs>
              <a:gs pos="100000">
                <a:srgbClr val="FED8F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A0C58D4-F4B9-41A8-995B-D0088103C5E9}"/>
              </a:ext>
            </a:extLst>
          </p:cNvPr>
          <p:cNvSpPr txBox="1"/>
          <p:nvPr/>
        </p:nvSpPr>
        <p:spPr>
          <a:xfrm>
            <a:off x="1140272" y="100638"/>
            <a:ext cx="923330" cy="5112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b="1" spc="600" dirty="0">
                <a:latin typeface="ＭＳ 明朝" pitchFamily="17" charset="-128"/>
                <a:ea typeface="ＭＳ 明朝" pitchFamily="17" charset="-128"/>
              </a:rPr>
              <a:t>学生</a:t>
            </a:r>
            <a:endParaRPr kumimoji="1" lang="ja-JP" altLang="en-US" sz="4800" b="1" spc="6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B53A478-FEBA-4567-90A6-67E9ABF5A90B}"/>
              </a:ext>
            </a:extLst>
          </p:cNvPr>
          <p:cNvSpPr txBox="1"/>
          <p:nvPr/>
        </p:nvSpPr>
        <p:spPr>
          <a:xfrm>
            <a:off x="403339" y="437670"/>
            <a:ext cx="923330" cy="5112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b="1" spc="600" dirty="0">
                <a:latin typeface="ＭＳ 明朝" pitchFamily="17" charset="-128"/>
                <a:ea typeface="ＭＳ 明朝" pitchFamily="17" charset="-128"/>
              </a:rPr>
              <a:t>アルバイト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0AC3081-E6F9-4596-97D0-D790328B94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88" y="8411341"/>
            <a:ext cx="1347967" cy="1901805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6842699-E912-45D2-876B-934F6D2C2FD8}"/>
              </a:ext>
            </a:extLst>
          </p:cNvPr>
          <p:cNvSpPr txBox="1"/>
          <p:nvPr/>
        </p:nvSpPr>
        <p:spPr>
          <a:xfrm>
            <a:off x="387376" y="10130904"/>
            <a:ext cx="2569694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</a:pPr>
            <a:r>
              <a:rPr kumimoji="1" lang="ja-JP" altLang="en-US" sz="1050" b="1" dirty="0"/>
              <a:t>法人マスコットキャラクター　</a:t>
            </a:r>
            <a:endParaRPr kumimoji="1" lang="en-US" altLang="ja-JP" sz="1050" b="1" dirty="0"/>
          </a:p>
          <a:p>
            <a:pPr algn="just">
              <a:lnSpc>
                <a:spcPts val="1500"/>
              </a:lnSpc>
            </a:pPr>
            <a:r>
              <a:rPr kumimoji="1" lang="ja-JP" altLang="en-US" sz="1050" b="1" dirty="0"/>
              <a:t>らんぷちゃん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3D6C6F-4D61-4440-A902-E3B23E66812F}"/>
              </a:ext>
            </a:extLst>
          </p:cNvPr>
          <p:cNvSpPr txBox="1"/>
          <p:nvPr/>
        </p:nvSpPr>
        <p:spPr>
          <a:xfrm>
            <a:off x="1537086" y="6794890"/>
            <a:ext cx="561245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highlight>
                  <a:srgbClr val="FED8F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大阪市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　　　　救護施設「平和寮」　　　　　　　　　福祉型障害児入所施設「平和寮」　　　　　　　　　　　　　　　　　　　　　　　　　　　　　　　　　　　　　　　　　　　　　多機能型事業所「ぶるうむ此花」　　　障害者支援施設「アテナ平和」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地域生活支援センター「各駅停車」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特別養護老人ホーム「ミネルヴァあべの」　　　　　　　　　　　　　　　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highlight>
                <a:srgbClr val="FED8F7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highlight>
                  <a:srgbClr val="FED8F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和泉市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障害者支援施設「太平」　　障害者支援施設「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IL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伯太」　　　　　　　　　　　地域生活支援センター「じょいふるはかた」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74FD14-B621-4244-9370-33CA015C2CA3}"/>
              </a:ext>
            </a:extLst>
          </p:cNvPr>
          <p:cNvSpPr txBox="1"/>
          <p:nvPr/>
        </p:nvSpPr>
        <p:spPr>
          <a:xfrm>
            <a:off x="2028305" y="8786509"/>
            <a:ext cx="5411798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社会福祉法人日本ヘレンケラー財団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法人本部　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TEL06-6628-2229</a:t>
            </a:r>
          </a:p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または、法人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hlinkClick r:id="rId5"/>
              </a:rPr>
              <a:t>http://helenkeller.jp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問い合わせ画面より、メールにてお気軽にご相談ください。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0D3C11D-0CC7-4ECC-B3C7-A90BE839815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28503" y="316060"/>
            <a:ext cx="4248472" cy="2802034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3C40E4-D3D5-4C14-9AE0-1676807F94F9}"/>
              </a:ext>
            </a:extLst>
          </p:cNvPr>
          <p:cNvSpPr txBox="1"/>
          <p:nvPr/>
        </p:nvSpPr>
        <p:spPr>
          <a:xfrm>
            <a:off x="2190201" y="3192872"/>
            <a:ext cx="498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3399"/>
                </a:solidFill>
              </a:rPr>
              <a:t>福祉型障害児入所施設「平和寮」職員</a:t>
            </a:r>
            <a:endParaRPr kumimoji="1" lang="en-US" altLang="ja-JP" sz="1400" b="1" dirty="0">
              <a:solidFill>
                <a:srgbClr val="FF3399"/>
              </a:solidFill>
            </a:endParaRPr>
          </a:p>
          <a:p>
            <a:pPr algn="ctr"/>
            <a:r>
              <a:rPr lang="ja-JP" altLang="en-US" sz="1400" b="1" dirty="0">
                <a:solidFill>
                  <a:srgbClr val="FF3399"/>
                </a:solidFill>
              </a:rPr>
              <a:t>　　子どもたちと職員の笑顔で包まれています☆</a:t>
            </a:r>
            <a:endParaRPr kumimoji="1" lang="ja-JP" altLang="en-US" sz="1400" b="1" dirty="0">
              <a:solidFill>
                <a:srgbClr val="FF3399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0227792-E68E-AA0D-E8CA-4EC4D9EB70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810" y="9076046"/>
            <a:ext cx="986544" cy="98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false</PrimaryImageGen>
    <TPInstallLocation xmlns="1119c2e5-8fb9-4d5f-baf1-202c530f2c34" xsi:nil="true"/>
    <IntlLangReview xmlns="1119c2e5-8fb9-4d5f-baf1-202c530f2c34" xsi:nil="true"/>
    <LocPublishedDependentAssetsLookup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LocProcessedForMarketsLookup xmlns="1119c2e5-8fb9-4d5f-baf1-202c530f2c34" xsi:nil="true"/>
    <Milestone xmlns="1119c2e5-8fb9-4d5f-baf1-202c530f2c34">Beta 1</Milestone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 xsi:nil="true"/>
    <HandoffToMSDN xmlns="1119c2e5-8fb9-4d5f-baf1-202c530f2c34" xsi:nil="true"/>
    <LocOverallHandbackStatusLookup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LocNewPublishedVersionLookup xmlns="1119c2e5-8fb9-4d5f-baf1-202c530f2c34" xsi:nil="true"/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 xsi:nil="true"/>
    <BugNumber xmlns="1119c2e5-8fb9-4d5f-baf1-202c530f2c34" xsi:nil="true"/>
    <TPLaunchHelpLinkType xmlns="1119c2e5-8fb9-4d5f-baf1-202c530f2c34">Template</TPLaunchHelpLinkType>
    <PublishStatusLookup xmlns="1119c2e5-8fb9-4d5f-baf1-202c530f2c34">
      <Value>452420</Value>
      <Value>502678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System Account</DisplayName>
        <AccountId>1073741823</AccountId>
        <AccountType/>
      </UserInfo>
    </APAuthor>
    <ClipArtFilename xmlns="1119c2e5-8fb9-4d5f-baf1-202c530f2c34" xsi:nil="true"/>
    <LocOverallLocStatusLookup xmlns="1119c2e5-8fb9-4d5f-baf1-202c530f2c34" xsi:nil="true"/>
    <LocOverallPreviewStatusLookup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 xsi:nil="true"/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TP102773771</AssetId>
    <AssetType xmlns="1119c2e5-8fb9-4d5f-baf1-202c530f2c34" xsi:nil="true"/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LocOverallPublishStatusLookup xmlns="1119c2e5-8fb9-4d5f-baf1-202c530f2c34" xsi:nil="true"/>
    <LocPublishedLinkedAssetsLookup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 xsi:nil="true"/>
    <LastHandOff xmlns="1119c2e5-8fb9-4d5f-baf1-202c530f2c34" xsi:nil="true"/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2100-01-01T00:00:00+00:00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134650</LocLastLocAttemptVersionLookup>
    <LocLastLocAttemptVersionTypeLookup xmlns="1119c2e5-8fb9-4d5f-baf1-202c530f2c34" xsi:nil="true"/>
    <AssetStart xmlns="1119c2e5-8fb9-4d5f-baf1-202c530f2c34">2011-11-08T08:02:55+00:00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true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E51E62B-5042-4C2F-84BF-087733CA8974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1119c2e5-8fb9-4d5f-baf1-202c530f2c3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93AD8B6-1E99-4A41-9173-AFB0988ABF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939EDA-EE09-4224-82B0-6C4936D0A4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サークル部員募集チラシ</Template>
  <TotalTime>0</TotalTime>
  <Words>264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P悠々ｺﾞｼｯｸ体E04</vt:lpstr>
      <vt:lpstr>ＭＳ 明朝</vt:lpstr>
      <vt:lpstr>メイリオ</vt:lpstr>
      <vt:lpstr>游ゴシック</vt:lpstr>
      <vt:lpstr>Arial</vt:lpstr>
      <vt:lpstr>Calibri</vt:lpstr>
      <vt:lpstr>Century Gothic</vt:lpstr>
      <vt:lpstr>Kunstler Script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2020-06-09T01:49:34Z</dcterms:created>
  <dcterms:modified xsi:type="dcterms:W3CDTF">2024-09-06T05:38:23Z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</Properties>
</file>