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6"/>
  </p:notesMasterIdLst>
  <p:sldIdLst>
    <p:sldId id="257" r:id="rId5"/>
  </p:sldIdLst>
  <p:sldSz cx="7561263" cy="10693400"/>
  <p:notesSz cx="6735763" cy="9866313"/>
  <p:defaultTextStyle>
    <a:defPPr>
      <a:defRPr lang="ja-JP"/>
    </a:defPPr>
    <a:lvl1pPr marL="0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1pPr>
    <a:lvl2pPr marL="521528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2pPr>
    <a:lvl3pPr marL="1043056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3pPr>
    <a:lvl4pPr marL="1564584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4pPr>
    <a:lvl5pPr marL="2086112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5pPr>
    <a:lvl6pPr marL="2607640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9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99"/>
    <a:srgbClr val="FED8F7"/>
    <a:srgbClr val="7C08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howGuides="1">
      <p:cViewPr varScale="1">
        <p:scale>
          <a:sx n="71" d="100"/>
          <a:sy n="71" d="100"/>
        </p:scale>
        <p:origin x="3144" y="126"/>
      </p:cViewPr>
      <p:guideLst>
        <p:guide orient="horz" pos="3369"/>
        <p:guide pos="238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9DE12B-2C6F-46D6-BDDE-CCAB683B549D}" type="datetimeFigureOut">
              <a:rPr kumimoji="1" lang="ja-JP" altLang="en-US" smtClean="0"/>
              <a:t>2024/9/6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90750" y="1233488"/>
            <a:ext cx="235426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100" y="4748213"/>
            <a:ext cx="5389563" cy="38846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C0D40C-6E24-4339-AA1F-5AED97AE3E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93135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67095" y="3321887"/>
            <a:ext cx="6427074" cy="2292150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34190" y="6059595"/>
            <a:ext cx="5292884" cy="273275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215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3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5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61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7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91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06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2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92211-4E42-49E3-B075-3ECF1222EB6E}" type="datetimeFigureOut">
              <a:rPr kumimoji="1" lang="ja-JP" altLang="en-US" smtClean="0"/>
              <a:t>2024/9/6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1F917-49AD-4EE1-9C85-6FDD3999AF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455198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92211-4E42-49E3-B075-3ECF1222EB6E}" type="datetimeFigureOut">
              <a:rPr kumimoji="1" lang="ja-JP" altLang="en-US" smtClean="0"/>
              <a:t>2024/9/6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1F917-49AD-4EE1-9C85-6FDD3999AF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3239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411321" y="472787"/>
            <a:ext cx="1988770" cy="10059717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42387" y="472787"/>
            <a:ext cx="5842913" cy="10059717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92211-4E42-49E3-B075-3ECF1222EB6E}" type="datetimeFigureOut">
              <a:rPr kumimoji="1" lang="ja-JP" altLang="en-US" smtClean="0"/>
              <a:t>2024/9/6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1F917-49AD-4EE1-9C85-6FDD3999AF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54515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92211-4E42-49E3-B075-3ECF1222EB6E}" type="datetimeFigureOut">
              <a:rPr kumimoji="1" lang="ja-JP" altLang="en-US" smtClean="0"/>
              <a:t>2024/9/6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1F917-49AD-4EE1-9C85-6FDD3999AF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83739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97288" y="6871501"/>
            <a:ext cx="6427074" cy="2123828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97288" y="4532319"/>
            <a:ext cx="6427074" cy="2339181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1528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305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458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611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76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916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5069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7222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92211-4E42-49E3-B075-3ECF1222EB6E}" type="datetimeFigureOut">
              <a:rPr kumimoji="1" lang="ja-JP" altLang="en-US" smtClean="0"/>
              <a:t>2024/9/6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1F917-49AD-4EE1-9C85-6FDD3999AF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63757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42387" y="2750086"/>
            <a:ext cx="3915841" cy="778241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484250" y="2750086"/>
            <a:ext cx="3915842" cy="778241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92211-4E42-49E3-B075-3ECF1222EB6E}" type="datetimeFigureOut">
              <a:rPr kumimoji="1" lang="ja-JP" altLang="en-US" smtClean="0"/>
              <a:t>2024/9/6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1F917-49AD-4EE1-9C85-6FDD3999AF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55271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4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78063" y="2393640"/>
            <a:ext cx="3340871" cy="997554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78063" y="3391195"/>
            <a:ext cx="3340871" cy="6161082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841017" y="2393640"/>
            <a:ext cx="3342183" cy="997554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841017" y="3391195"/>
            <a:ext cx="3342183" cy="6161082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92211-4E42-49E3-B075-3ECF1222EB6E}" type="datetimeFigureOut">
              <a:rPr kumimoji="1" lang="ja-JP" altLang="en-US" smtClean="0"/>
              <a:t>2024/9/6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1F917-49AD-4EE1-9C85-6FDD3999AF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67873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92211-4E42-49E3-B075-3ECF1222EB6E}" type="datetimeFigureOut">
              <a:rPr kumimoji="1" lang="ja-JP" altLang="en-US" smtClean="0"/>
              <a:t>2024/9/6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1F917-49AD-4EE1-9C85-6FDD3999AF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57816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92211-4E42-49E3-B075-3ECF1222EB6E}" type="datetimeFigureOut">
              <a:rPr kumimoji="1" lang="ja-JP" altLang="en-US" smtClean="0"/>
              <a:t>2024/9/6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1F917-49AD-4EE1-9C85-6FDD3999AF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47142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78064" y="425755"/>
            <a:ext cx="2487603" cy="1811937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956244" y="425757"/>
            <a:ext cx="4226956" cy="9126520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78064" y="2237694"/>
            <a:ext cx="2487603" cy="7314583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92211-4E42-49E3-B075-3ECF1222EB6E}" type="datetimeFigureOut">
              <a:rPr kumimoji="1" lang="ja-JP" altLang="en-US" smtClean="0"/>
              <a:t>2024/9/6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1F917-49AD-4EE1-9C85-6FDD3999AF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19710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82060" y="7485380"/>
            <a:ext cx="4536758" cy="883692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3700"/>
            </a:lvl1pPr>
            <a:lvl2pPr marL="521528" indent="0">
              <a:buNone/>
              <a:defRPr sz="3200"/>
            </a:lvl2pPr>
            <a:lvl3pPr marL="1043056" indent="0">
              <a:buNone/>
              <a:defRPr sz="2700"/>
            </a:lvl3pPr>
            <a:lvl4pPr marL="1564584" indent="0">
              <a:buNone/>
              <a:defRPr sz="2300"/>
            </a:lvl4pPr>
            <a:lvl5pPr marL="2086112" indent="0">
              <a:buNone/>
              <a:defRPr sz="2300"/>
            </a:lvl5pPr>
            <a:lvl6pPr marL="2607640" indent="0">
              <a:buNone/>
              <a:defRPr sz="2300"/>
            </a:lvl6pPr>
            <a:lvl7pPr marL="3129168" indent="0">
              <a:buNone/>
              <a:defRPr sz="2300"/>
            </a:lvl7pPr>
            <a:lvl8pPr marL="3650696" indent="0">
              <a:buNone/>
              <a:defRPr sz="2300"/>
            </a:lvl8pPr>
            <a:lvl9pPr marL="4172224" indent="0">
              <a:buNone/>
              <a:defRPr sz="2300"/>
            </a:lvl9pPr>
          </a:lstStyle>
          <a:p>
            <a:r>
              <a:rPr kumimoji="1" lang="ja-JP" altLang="en-US"/>
              <a:t>アイコンをクリックして図を追加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482060" y="8369071"/>
            <a:ext cx="4536758" cy="1254989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92211-4E42-49E3-B075-3ECF1222EB6E}" type="datetimeFigureOut">
              <a:rPr kumimoji="1" lang="ja-JP" altLang="en-US" smtClean="0"/>
              <a:t>2024/9/6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1F917-49AD-4EE1-9C85-6FDD3999AF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28373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4"/>
          </a:xfrm>
          <a:prstGeom prst="rect">
            <a:avLst/>
          </a:prstGeom>
        </p:spPr>
        <p:txBody>
          <a:bodyPr vert="horz" lIns="104306" tIns="52153" rIns="104306" bIns="52153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78063" y="2495127"/>
            <a:ext cx="6805137" cy="7057150"/>
          </a:xfrm>
          <a:prstGeom prst="rect">
            <a:avLst/>
          </a:prstGeom>
        </p:spPr>
        <p:txBody>
          <a:bodyPr vert="horz" lIns="104306" tIns="52153" rIns="104306" bIns="52153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78063" y="9911199"/>
            <a:ext cx="1764295" cy="569324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992211-4E42-49E3-B075-3ECF1222EB6E}" type="datetimeFigureOut">
              <a:rPr kumimoji="1" lang="ja-JP" altLang="en-US" smtClean="0"/>
              <a:t>2024/9/6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583432" y="9911199"/>
            <a:ext cx="2394400" cy="569324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5418905" y="9911199"/>
            <a:ext cx="1764295" cy="569324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01F917-49AD-4EE1-9C85-6FDD3999AF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90265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43056" rtl="0" eaLnBrk="1" latinLnBrk="0" hangingPunct="1">
        <a:spcBef>
          <a:spcPct val="0"/>
        </a:spcBef>
        <a:buNone/>
        <a:defRPr kumimoji="1"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91146" indent="-391146" algn="l" defTabSz="1043056" rtl="0" eaLnBrk="1" latinLnBrk="0" hangingPunct="1">
        <a:spcBef>
          <a:spcPct val="20000"/>
        </a:spcBef>
        <a:buFont typeface="Arial" pitchFamily="34" charset="0"/>
        <a:buChar char="•"/>
        <a:defRPr kumimoji="1"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847483" indent="-325955" algn="l" defTabSz="1043056" rtl="0" eaLnBrk="1" latinLnBrk="0" hangingPunct="1">
        <a:spcBef>
          <a:spcPct val="20000"/>
        </a:spcBef>
        <a:buFont typeface="Arial" pitchFamily="34" charset="0"/>
        <a:buChar char="–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03820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kumimoji="1"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25348" indent="-260764" algn="l" defTabSz="1043056" rtl="0" eaLnBrk="1" latinLnBrk="0" hangingPunct="1">
        <a:spcBef>
          <a:spcPct val="20000"/>
        </a:spcBef>
        <a:buFont typeface="Arial" pitchFamily="34" charset="0"/>
        <a:buChar char="–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46876" indent="-260764" algn="l" defTabSz="1043056" rtl="0" eaLnBrk="1" latinLnBrk="0" hangingPunct="1">
        <a:spcBef>
          <a:spcPct val="20000"/>
        </a:spcBef>
        <a:buFont typeface="Arial" pitchFamily="34" charset="0"/>
        <a:buChar char="»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68404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932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1460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988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528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3056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584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6112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640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9168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696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2224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hyperlink" Target="http://helenkeller.jp/" TargetMode="External"/><Relationship Id="rId4" Type="http://schemas.openxmlformats.org/officeDocument/2006/relationships/image" Target="../media/image3.tif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117335" y="4728336"/>
            <a:ext cx="2264488" cy="4883150"/>
          </a:xfrm>
          <a:prstGeom prst="rect">
            <a:avLst/>
          </a:prstGeom>
        </p:spPr>
      </p:pic>
      <p:pic>
        <p:nvPicPr>
          <p:cNvPr id="5" name="図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6296295" y="100638"/>
            <a:ext cx="4970494" cy="3257550"/>
          </a:xfrm>
          <a:prstGeom prst="rect">
            <a:avLst/>
          </a:prstGeom>
        </p:spPr>
      </p:pic>
      <p:sp>
        <p:nvSpPr>
          <p:cNvPr id="6" name="テキスト ボックス 5"/>
          <p:cNvSpPr txBox="1"/>
          <p:nvPr/>
        </p:nvSpPr>
        <p:spPr>
          <a:xfrm>
            <a:off x="192908" y="3762524"/>
            <a:ext cx="1954381" cy="511256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1500" spc="600" dirty="0">
                <a:latin typeface="ＭＳ 明朝" pitchFamily="17" charset="-128"/>
                <a:ea typeface="ＭＳ 明朝" pitchFamily="17" charset="-128"/>
              </a:rPr>
              <a:t>募集！</a:t>
            </a: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2229147" y="3846161"/>
            <a:ext cx="4981394" cy="141192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 anchor="ctr">
            <a:spAutoFit/>
          </a:bodyPr>
          <a:lstStyle/>
          <a:p>
            <a:pPr marL="342900" indent="-342900">
              <a:lnSpc>
                <a:spcPts val="2600"/>
              </a:lnSpc>
              <a:buFont typeface="Wingdings" pitchFamily="2" charset="2"/>
              <a:buChar char="l"/>
            </a:pPr>
            <a:r>
              <a:rPr lang="ja-JP" altLang="en-US" sz="1800" b="1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週１～</a:t>
            </a:r>
            <a:r>
              <a:rPr lang="en-US" altLang="ja-JP" sz="1800" b="1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OK </a:t>
            </a:r>
            <a:r>
              <a:rPr lang="ja-JP" altLang="en-US" sz="1800" b="1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長期休暇のみでも</a:t>
            </a:r>
            <a:r>
              <a:rPr lang="en-US" altLang="ja-JP" sz="1800" b="1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OK</a:t>
            </a:r>
            <a:endParaRPr kumimoji="1" lang="en-US" altLang="ja-JP" sz="1800" b="1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marL="342900" indent="-342900">
              <a:lnSpc>
                <a:spcPts val="2600"/>
              </a:lnSpc>
              <a:buFont typeface="Wingdings" pitchFamily="2" charset="2"/>
              <a:buChar char="l"/>
            </a:pPr>
            <a:r>
              <a:rPr lang="ja-JP" altLang="en-US" sz="1800" b="1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学業、実習優先</a:t>
            </a:r>
            <a:endParaRPr lang="en-US" altLang="ja-JP" sz="1800" b="1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marL="342900" indent="-342900">
              <a:lnSpc>
                <a:spcPts val="2600"/>
              </a:lnSpc>
              <a:buFont typeface="Wingdings" pitchFamily="2" charset="2"/>
              <a:buChar char="l"/>
            </a:pPr>
            <a:r>
              <a:rPr kumimoji="1" lang="ja-JP" altLang="en-US" sz="1800" b="1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時給</a:t>
            </a:r>
            <a:r>
              <a:rPr kumimoji="1" lang="en-US" altLang="ja-JP" sz="1800" b="1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1.0</a:t>
            </a:r>
            <a:r>
              <a:rPr lang="en-US" altLang="ja-JP" sz="1800" b="1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64</a:t>
            </a:r>
            <a:r>
              <a:rPr kumimoji="1" lang="ja-JP" altLang="en-US" sz="1800" b="1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円～</a:t>
            </a:r>
            <a:r>
              <a:rPr kumimoji="1" lang="ja-JP" altLang="en-US" sz="1200" b="1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（別途処遇改善等がプラスされます♪）</a:t>
            </a:r>
            <a:endParaRPr kumimoji="1" lang="en-US" altLang="ja-JP" sz="1200" b="1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marL="342900" indent="-342900">
              <a:lnSpc>
                <a:spcPts val="2600"/>
              </a:lnSpc>
              <a:buFont typeface="Wingdings" pitchFamily="2" charset="2"/>
              <a:buChar char="l"/>
            </a:pPr>
            <a:r>
              <a:rPr lang="ja-JP" altLang="en-US" sz="1800" b="1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交通費 通学定期券外で</a:t>
            </a:r>
            <a:r>
              <a:rPr lang="en-US" altLang="ja-JP" sz="1800" b="1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25.000</a:t>
            </a:r>
            <a:r>
              <a:rPr lang="ja-JP" altLang="en-US" sz="1800" b="1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円まで支給</a:t>
            </a:r>
            <a:endParaRPr kumimoji="1" lang="ja-JP" altLang="en-US" sz="1800" b="1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908423" y="5356836"/>
            <a:ext cx="5459931" cy="14478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1500"/>
              </a:lnSpc>
            </a:pPr>
            <a:r>
              <a:rPr lang="ja-JP" altLang="en-US" sz="1600" b="1" dirty="0">
                <a:latin typeface="AR P悠々ｺﾞｼｯｸ体E04" panose="040B0900000000000000" pitchFamily="50" charset="-128"/>
                <a:ea typeface="AR P悠々ｺﾞｼｯｸ体E04" panose="040B0900000000000000" pitchFamily="50" charset="-128"/>
              </a:rPr>
              <a:t>ここ数年</a:t>
            </a:r>
            <a:r>
              <a:rPr kumimoji="1" lang="ja-JP" altLang="en-US" sz="1600" b="1" dirty="0">
                <a:latin typeface="AR P悠々ｺﾞｼｯｸ体E04" panose="040B0900000000000000" pitchFamily="50" charset="-128"/>
                <a:ea typeface="AR P悠々ｺﾞｼｯｸ体E04" panose="040B0900000000000000" pitchFamily="50" charset="-128"/>
              </a:rPr>
              <a:t>、アルバイトや</a:t>
            </a:r>
            <a:r>
              <a:rPr lang="ja-JP" altLang="en-US" sz="1600" b="1" dirty="0">
                <a:latin typeface="AR P悠々ｺﾞｼｯｸ体E04" panose="040B0900000000000000" pitchFamily="50" charset="-128"/>
                <a:ea typeface="AR P悠々ｺﾞｼｯｸ体E04" panose="040B0900000000000000" pitchFamily="50" charset="-128"/>
              </a:rPr>
              <a:t>非常勤で現場を見てから</a:t>
            </a:r>
            <a:r>
              <a:rPr kumimoji="1" lang="ja-JP" altLang="en-US" sz="1600" b="1" dirty="0">
                <a:latin typeface="AR P悠々ｺﾞｼｯｸ体E04" panose="040B0900000000000000" pitchFamily="50" charset="-128"/>
                <a:ea typeface="AR P悠々ｺﾞｼｯｸ体E04" panose="040B0900000000000000" pitchFamily="50" charset="-128"/>
              </a:rPr>
              <a:t>。入社していただくことが多いので、離職率</a:t>
            </a:r>
            <a:r>
              <a:rPr lang="ja-JP" altLang="en-US" sz="1600" b="1" dirty="0">
                <a:latin typeface="AR P悠々ｺﾞｼｯｸ体E04" panose="040B0900000000000000" pitchFamily="50" charset="-128"/>
                <a:ea typeface="AR P悠々ｺﾞｼｯｸ体E04" panose="040B0900000000000000" pitchFamily="50" charset="-128"/>
              </a:rPr>
              <a:t>が圧倒的に低いのが自慢です！</a:t>
            </a:r>
            <a:endParaRPr kumimoji="1" lang="en-US" altLang="ja-JP" sz="1600" b="1" dirty="0">
              <a:latin typeface="AR P悠々ｺﾞｼｯｸ体E04" panose="040B0900000000000000" pitchFamily="50" charset="-128"/>
              <a:ea typeface="AR P悠々ｺﾞｼｯｸ体E04" panose="040B0900000000000000" pitchFamily="50" charset="-128"/>
            </a:endParaRPr>
          </a:p>
          <a:p>
            <a:pPr algn="just">
              <a:lnSpc>
                <a:spcPts val="1500"/>
              </a:lnSpc>
            </a:pPr>
            <a:r>
              <a:rPr lang="ja-JP" altLang="en-US" sz="1600" b="1" dirty="0">
                <a:latin typeface="AR P悠々ｺﾞｼｯｸ体E04" panose="040B0900000000000000" pitchFamily="50" charset="-128"/>
                <a:ea typeface="AR P悠々ｺﾞｼｯｸ体E04" panose="040B0900000000000000" pitchFamily="50" charset="-128"/>
              </a:rPr>
              <a:t>障がい児施設、障がい者施設、障がい者グループホーム、ヘルパー、</a:t>
            </a:r>
            <a:r>
              <a:rPr kumimoji="1" lang="ja-JP" altLang="en-US" sz="1600" b="1" dirty="0">
                <a:latin typeface="AR P悠々ｺﾞｼｯｸ体E04" panose="040B0900000000000000" pitchFamily="50" charset="-128"/>
                <a:ea typeface="AR P悠々ｺﾞｼｯｸ体E04" panose="040B0900000000000000" pitchFamily="50" charset="-128"/>
              </a:rPr>
              <a:t>特養・・・と分野も色々ありますので、将来の進路に向けて、いくつか経験されることをおススメします。</a:t>
            </a:r>
          </a:p>
        </p:txBody>
      </p:sp>
      <p:graphicFrame>
        <p:nvGraphicFramePr>
          <p:cNvPr id="11" name="表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8952587"/>
              </p:ext>
            </p:extLst>
          </p:nvPr>
        </p:nvGraphicFramePr>
        <p:xfrm>
          <a:off x="-5393623" y="7002884"/>
          <a:ext cx="4225878" cy="22623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258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42606">
                <a:tc>
                  <a:txBody>
                    <a:bodyPr/>
                    <a:lstStyle/>
                    <a:p>
                      <a:pPr>
                        <a:lnSpc>
                          <a:spcPts val="2700"/>
                        </a:lnSpc>
                      </a:pPr>
                      <a:r>
                        <a:rPr kumimoji="1" lang="ja-JP" altLang="en-US" sz="1100" dirty="0">
                          <a:solidFill>
                            <a:sysClr val="windowText" lastClr="000000"/>
                          </a:solidFill>
                        </a:rPr>
                        <a:t>お問い合わせ先</a:t>
                      </a:r>
                      <a:endParaRPr kumimoji="1" lang="en-US" altLang="ja-JP" sz="1100" dirty="0">
                        <a:solidFill>
                          <a:sysClr val="windowText" lastClr="000000"/>
                        </a:solidFill>
                      </a:endParaRPr>
                    </a:p>
                    <a:p>
                      <a:pPr>
                        <a:lnSpc>
                          <a:spcPts val="2700"/>
                        </a:lnSpc>
                      </a:pPr>
                      <a:r>
                        <a:rPr kumimoji="1" lang="ja-JP" altLang="en-US" sz="1600" dirty="0">
                          <a:solidFill>
                            <a:sysClr val="windowText" lastClr="000000"/>
                          </a:solidFill>
                          <a:latin typeface="Kunstler Script" pitchFamily="66" charset="0"/>
                        </a:rPr>
                        <a:t>社会福祉法人日本ヘレンケラー財団</a:t>
                      </a:r>
                      <a:endParaRPr kumimoji="1" lang="en-US" altLang="ja-JP" sz="1600" dirty="0">
                        <a:solidFill>
                          <a:sysClr val="windowText" lastClr="000000"/>
                        </a:solidFill>
                        <a:latin typeface="Kunstler Script" pitchFamily="66" charset="0"/>
                      </a:endParaRPr>
                    </a:p>
                    <a:p>
                      <a:pPr>
                        <a:lnSpc>
                          <a:spcPts val="2700"/>
                        </a:lnSpc>
                      </a:pPr>
                      <a:r>
                        <a:rPr kumimoji="1" lang="ja-JP" altLang="en-US" sz="1600" dirty="0">
                          <a:solidFill>
                            <a:sysClr val="windowText" lastClr="000000"/>
                          </a:solidFill>
                          <a:latin typeface="Kunstler Script" pitchFamily="66" charset="0"/>
                        </a:rPr>
                        <a:t>　　　　　　　　　　　　　　法人本部（中岡）</a:t>
                      </a:r>
                      <a:endParaRPr kumimoji="1" lang="en-US" altLang="ja-JP" sz="1600" dirty="0">
                        <a:solidFill>
                          <a:sysClr val="windowText" lastClr="000000"/>
                        </a:solidFill>
                        <a:latin typeface="Kunstler Script" pitchFamily="66" charset="0"/>
                      </a:endParaRPr>
                    </a:p>
                  </a:txBody>
                  <a:tcPr marL="144000"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kumimoji="1" lang="ja-JP" altLang="en-US" sz="2800" b="1" dirty="0">
                        <a:latin typeface="Century Gothic" pitchFamily="34" charset="0"/>
                      </a:endParaRPr>
                    </a:p>
                  </a:txBody>
                  <a:tcPr marL="144000"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kumimoji="1" lang="ja-JP" altLang="en-US" sz="1000" dirty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〒</a:t>
                      </a:r>
                      <a:r>
                        <a:rPr kumimoji="1" lang="en-US" altLang="ja-JP" sz="1000" dirty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000-0000 </a:t>
                      </a:r>
                      <a:r>
                        <a:rPr kumimoji="1" lang="ja-JP" altLang="en-US" sz="1000" dirty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○○市○○ </a:t>
                      </a:r>
                      <a:r>
                        <a:rPr kumimoji="1" lang="en-US" altLang="ja-JP" sz="1000" dirty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0-0-0  </a:t>
                      </a:r>
                      <a:r>
                        <a:rPr kumimoji="1" lang="ja-JP" altLang="en-US" sz="1000" dirty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○○ ○○（代表）</a:t>
                      </a:r>
                      <a:endParaRPr kumimoji="1" lang="ja-JP" altLang="en-US" sz="1600" dirty="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marL="144000"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kumimoji="1" lang="ja-JP" altLang="en-US" b="1" dirty="0">
                        <a:latin typeface="Century Gothic" pitchFamily="34" charset="0"/>
                      </a:endParaRPr>
                    </a:p>
                  </a:txBody>
                  <a:tcPr marL="144000"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2" name="正方形/長方形 11"/>
          <p:cNvSpPr/>
          <p:nvPr/>
        </p:nvSpPr>
        <p:spPr>
          <a:xfrm>
            <a:off x="0" y="0"/>
            <a:ext cx="252239" cy="10693400"/>
          </a:xfrm>
          <a:prstGeom prst="rect">
            <a:avLst/>
          </a:prstGeom>
          <a:gradFill>
            <a:gsLst>
              <a:gs pos="0">
                <a:srgbClr val="7C084D"/>
              </a:gs>
              <a:gs pos="100000">
                <a:srgbClr val="FED8F7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7A0C58D4-F4B9-41A8-995B-D0088103C5E9}"/>
              </a:ext>
            </a:extLst>
          </p:cNvPr>
          <p:cNvSpPr txBox="1"/>
          <p:nvPr/>
        </p:nvSpPr>
        <p:spPr>
          <a:xfrm>
            <a:off x="1140272" y="100638"/>
            <a:ext cx="923330" cy="511256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4800" b="1" spc="600" dirty="0">
                <a:latin typeface="ＭＳ 明朝" pitchFamily="17" charset="-128"/>
                <a:ea typeface="ＭＳ 明朝" pitchFamily="17" charset="-128"/>
              </a:rPr>
              <a:t>学生</a:t>
            </a:r>
            <a:endParaRPr kumimoji="1" lang="ja-JP" altLang="en-US" sz="4800" b="1" spc="600" dirty="0">
              <a:latin typeface="ＭＳ 明朝" pitchFamily="17" charset="-128"/>
              <a:ea typeface="ＭＳ 明朝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2B53A478-FEBA-4567-90A6-67E9ABF5A90B}"/>
              </a:ext>
            </a:extLst>
          </p:cNvPr>
          <p:cNvSpPr txBox="1"/>
          <p:nvPr/>
        </p:nvSpPr>
        <p:spPr>
          <a:xfrm>
            <a:off x="403339" y="437670"/>
            <a:ext cx="923330" cy="511256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4800" b="1" spc="600" dirty="0">
                <a:latin typeface="ＭＳ 明朝" pitchFamily="17" charset="-128"/>
                <a:ea typeface="ＭＳ 明朝" pitchFamily="17" charset="-128"/>
              </a:rPr>
              <a:t>アルバイト</a:t>
            </a: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70AC3081-E6F9-4596-97D0-D790328B943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288" y="8411341"/>
            <a:ext cx="1347967" cy="1901805"/>
          </a:xfrm>
          <a:prstGeom prst="rect">
            <a:avLst/>
          </a:prstGeom>
        </p:spPr>
      </p:pic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F6842699-E912-45D2-876B-934F6D2C2FD8}"/>
              </a:ext>
            </a:extLst>
          </p:cNvPr>
          <p:cNvSpPr txBox="1"/>
          <p:nvPr/>
        </p:nvSpPr>
        <p:spPr>
          <a:xfrm>
            <a:off x="387376" y="10130904"/>
            <a:ext cx="2569694" cy="4618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1500"/>
              </a:lnSpc>
            </a:pPr>
            <a:r>
              <a:rPr kumimoji="1" lang="ja-JP" altLang="en-US" sz="1050" b="1" dirty="0"/>
              <a:t>法人マスコットキャラクター　</a:t>
            </a:r>
            <a:endParaRPr kumimoji="1" lang="en-US" altLang="ja-JP" sz="1050" b="1" dirty="0"/>
          </a:p>
          <a:p>
            <a:pPr algn="just">
              <a:lnSpc>
                <a:spcPts val="1500"/>
              </a:lnSpc>
            </a:pPr>
            <a:r>
              <a:rPr kumimoji="1" lang="ja-JP" altLang="en-US" sz="1050" b="1" dirty="0"/>
              <a:t>らんぷちゃん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473D6C6F-4D61-4440-A902-E3B23E66812F}"/>
              </a:ext>
            </a:extLst>
          </p:cNvPr>
          <p:cNvSpPr txBox="1"/>
          <p:nvPr/>
        </p:nvSpPr>
        <p:spPr>
          <a:xfrm>
            <a:off x="1537086" y="6794890"/>
            <a:ext cx="5612456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b="1" dirty="0">
                <a:highlight>
                  <a:srgbClr val="FED8F7"/>
                </a:highlight>
                <a:latin typeface="メイリオ" panose="020B0604030504040204" pitchFamily="50" charset="-128"/>
                <a:ea typeface="メイリオ" panose="020B0604030504040204" pitchFamily="50" charset="-128"/>
              </a:rPr>
              <a:t>大阪市</a:t>
            </a:r>
            <a:r>
              <a:rPr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　　　　　　　　　　　　　　　　　　　　　　　　　　　救護施設「平和寮」　　　　　　　　　福祉型障害児入所施設「平和寮」　　　　　　　　　　　　　　　　　　　　　　　　　　　　　　　　　　　　　　　　　　　　　多機能型事業所「ぶるうむ此花」　　　障害者支援施設「アテナ平和」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地域生活支援センター「各駅停車」　　</a:t>
            </a:r>
            <a:endParaRPr lang="en-US" altLang="ja-JP" sz="1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特別養護老人ホーム「ミネルヴァあべの」　　　　　　　　　　　　　　　　　</a:t>
            </a:r>
            <a:endParaRPr lang="en-US" altLang="ja-JP" sz="1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1200" b="1" dirty="0">
              <a:highlight>
                <a:srgbClr val="FED8F7"/>
              </a:highlight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200" b="1" dirty="0">
                <a:highlight>
                  <a:srgbClr val="FED8F7"/>
                </a:highlight>
                <a:latin typeface="メイリオ" panose="020B0604030504040204" pitchFamily="50" charset="-128"/>
                <a:ea typeface="メイリオ" panose="020B0604030504040204" pitchFamily="50" charset="-128"/>
              </a:rPr>
              <a:t>和泉市</a:t>
            </a:r>
            <a:r>
              <a:rPr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</a:t>
            </a:r>
            <a:endParaRPr lang="en-US" altLang="ja-JP" sz="1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障害者支援施設「太平」　　障害者支援施設「</a:t>
            </a:r>
            <a:r>
              <a:rPr lang="en-US" altLang="ja-JP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IL</a:t>
            </a:r>
            <a:r>
              <a:rPr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伯太」　　　　　　　　　　　地域生活支援センター「じょいふるはかた」</a:t>
            </a:r>
            <a:endParaRPr lang="en-US" altLang="ja-JP" sz="1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1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ja-JP" altLang="en-US" sz="1600" b="1" dirty="0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1074FD14-B621-4244-9370-33CA015C2CA3}"/>
              </a:ext>
            </a:extLst>
          </p:cNvPr>
          <p:cNvSpPr txBox="1"/>
          <p:nvPr/>
        </p:nvSpPr>
        <p:spPr>
          <a:xfrm>
            <a:off x="2028305" y="8786509"/>
            <a:ext cx="5411798" cy="163121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 anchor="ctr">
            <a:spAutoFit/>
          </a:bodyPr>
          <a:lstStyle/>
          <a:p>
            <a:r>
              <a:rPr lang="ja-JP" altLang="en-US" sz="1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お問合せ先</a:t>
            </a:r>
            <a:endParaRPr lang="en-US" altLang="ja-JP" sz="1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社会福祉法人日本ヘレンケラー財団</a:t>
            </a:r>
            <a:endParaRPr lang="en-US" altLang="ja-JP" sz="1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法人本部　</a:t>
            </a:r>
            <a:r>
              <a:rPr lang="en-US" altLang="ja-JP" sz="1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TEL06-6628-2229</a:t>
            </a:r>
          </a:p>
          <a:p>
            <a:r>
              <a:rPr lang="ja-JP" altLang="en-US" sz="1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endParaRPr lang="en-US" altLang="ja-JP" sz="1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または、法人</a:t>
            </a:r>
            <a:r>
              <a:rPr lang="en-US" altLang="ja-JP" sz="1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HP</a:t>
            </a:r>
            <a:r>
              <a:rPr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（</a:t>
            </a:r>
            <a:r>
              <a:rPr lang="en-US" altLang="ja-JP" sz="1400" b="1" dirty="0">
                <a:latin typeface="メイリオ" panose="020B0604030504040204" pitchFamily="50" charset="-128"/>
                <a:ea typeface="メイリオ" panose="020B0604030504040204" pitchFamily="50" charset="-128"/>
                <a:hlinkClick r:id="rId5"/>
              </a:rPr>
              <a:t>http://helenkeller.jp</a:t>
            </a:r>
            <a:r>
              <a:rPr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）の</a:t>
            </a:r>
            <a:endParaRPr lang="en-US" altLang="ja-JP" sz="1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問い合わせ画面より、メールにてお気軽にご相談ください。</a:t>
            </a:r>
            <a:endParaRPr lang="en-US" altLang="ja-JP" sz="1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8" name="図 7">
            <a:extLst>
              <a:ext uri="{FF2B5EF4-FFF2-40B4-BE49-F238E27FC236}">
                <a16:creationId xmlns:a16="http://schemas.microsoft.com/office/drawing/2014/main" id="{70D3C11D-0CC7-4ECC-B3C7-A90BE8398153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628503" y="316060"/>
            <a:ext cx="4248472" cy="2802034"/>
          </a:xfrm>
          <a:prstGeom prst="rect">
            <a:avLst/>
          </a:prstGeom>
        </p:spPr>
      </p:pic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943C40E4-D3D5-4C14-9AE0-1676807F94F9}"/>
              </a:ext>
            </a:extLst>
          </p:cNvPr>
          <p:cNvSpPr txBox="1"/>
          <p:nvPr/>
        </p:nvSpPr>
        <p:spPr>
          <a:xfrm>
            <a:off x="2190201" y="3192872"/>
            <a:ext cx="49813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b="1" dirty="0">
                <a:solidFill>
                  <a:srgbClr val="FF3399"/>
                </a:solidFill>
              </a:rPr>
              <a:t>福祉型障害児入所施設「平和寮」職員</a:t>
            </a:r>
            <a:endParaRPr kumimoji="1" lang="en-US" altLang="ja-JP" sz="1400" b="1" dirty="0">
              <a:solidFill>
                <a:srgbClr val="FF3399"/>
              </a:solidFill>
            </a:endParaRPr>
          </a:p>
          <a:p>
            <a:pPr algn="ctr"/>
            <a:r>
              <a:rPr lang="ja-JP" altLang="en-US" sz="1400" b="1" dirty="0">
                <a:solidFill>
                  <a:srgbClr val="FF3399"/>
                </a:solidFill>
              </a:rPr>
              <a:t>　　子どもたちと職員の笑顔で包まれています☆</a:t>
            </a:r>
            <a:endParaRPr kumimoji="1" lang="ja-JP" altLang="en-US" sz="1400" b="1" dirty="0">
              <a:solidFill>
                <a:srgbClr val="FF3399"/>
              </a:solidFill>
            </a:endParaRPr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70227792-E68E-AA0D-E8CA-4EC4D9EB700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1810" y="9076046"/>
            <a:ext cx="986544" cy="986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7966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CSXHash xmlns="1119c2e5-8fb9-4d5f-baf1-202c530f2c34" xsi:nil="true"/>
    <IntlLangReviewDate xmlns="1119c2e5-8fb9-4d5f-baf1-202c530f2c34" xsi:nil="true"/>
    <PrimaryImageGen xmlns="1119c2e5-8fb9-4d5f-baf1-202c530f2c34">false</PrimaryImageGen>
    <TPInstallLocation xmlns="1119c2e5-8fb9-4d5f-baf1-202c530f2c34" xsi:nil="true"/>
    <IntlLangReview xmlns="1119c2e5-8fb9-4d5f-baf1-202c530f2c34" xsi:nil="true"/>
    <LocPublishedDependentAssetsLookup xmlns="1119c2e5-8fb9-4d5f-baf1-202c530f2c34" xsi:nil="true"/>
    <Manager xmlns="1119c2e5-8fb9-4d5f-baf1-202c530f2c34" xsi:nil="true"/>
    <NumericId xmlns="1119c2e5-8fb9-4d5f-baf1-202c530f2c34" xsi:nil="true"/>
    <OOCacheId xmlns="1119c2e5-8fb9-4d5f-baf1-202c530f2c34" xsi:nil="true"/>
    <AverageRating xmlns="1119c2e5-8fb9-4d5f-baf1-202c530f2c34" xsi:nil="true"/>
    <CSXUpdate xmlns="1119c2e5-8fb9-4d5f-baf1-202c530f2c34">false</CSXUpdate>
    <APDescription xmlns="1119c2e5-8fb9-4d5f-baf1-202c530f2c34" xsi:nil="true"/>
    <FeatureTagsTaxHTField0 xmlns="1119c2e5-8fb9-4d5f-baf1-202c530f2c34">
      <Terms xmlns="http://schemas.microsoft.com/office/infopath/2007/PartnerControls"/>
    </FeatureTagsTaxHTField0>
    <IntlLangReviewer xmlns="1119c2e5-8fb9-4d5f-baf1-202c530f2c34" xsi:nil="true"/>
    <OpenTemplate xmlns="1119c2e5-8fb9-4d5f-baf1-202c530f2c34">true</OpenTemplate>
    <TaxCatchAll xmlns="1119c2e5-8fb9-4d5f-baf1-202c530f2c34"/>
    <ApprovalLog xmlns="1119c2e5-8fb9-4d5f-baf1-202c530f2c34" xsi:nil="true"/>
    <TPComponent xmlns="1119c2e5-8fb9-4d5f-baf1-202c530f2c34" xsi:nil="true"/>
    <EditorialTags xmlns="1119c2e5-8fb9-4d5f-baf1-202c530f2c34" xsi:nil="true"/>
    <LastModifiedDateTime xmlns="1119c2e5-8fb9-4d5f-baf1-202c530f2c34" xsi:nil="true"/>
    <LegacyData xmlns="1119c2e5-8fb9-4d5f-baf1-202c530f2c34" xsi:nil="true"/>
    <TPLaunchHelpLink xmlns="1119c2e5-8fb9-4d5f-baf1-202c530f2c34" xsi:nil="true"/>
    <LocComments xmlns="1119c2e5-8fb9-4d5f-baf1-202c530f2c34" xsi:nil="true"/>
    <LocProcessedForMarketsLookup xmlns="1119c2e5-8fb9-4d5f-baf1-202c530f2c34" xsi:nil="true"/>
    <Milestone xmlns="1119c2e5-8fb9-4d5f-baf1-202c530f2c34">Beta 1</Milestone>
    <BusinessGroup xmlns="1119c2e5-8fb9-4d5f-baf1-202c530f2c34" xsi:nil="true"/>
    <Providers xmlns="1119c2e5-8fb9-4d5f-baf1-202c530f2c34" xsi:nil="true"/>
    <RecommendationsModifier xmlns="1119c2e5-8fb9-4d5f-baf1-202c530f2c34" xsi:nil="true"/>
    <SourceTitle xmlns="1119c2e5-8fb9-4d5f-baf1-202c530f2c34" xsi:nil="true"/>
    <HandoffToMSDN xmlns="1119c2e5-8fb9-4d5f-baf1-202c530f2c34" xsi:nil="true"/>
    <LocOverallHandbackStatusLookup xmlns="1119c2e5-8fb9-4d5f-baf1-202c530f2c34" xsi:nil="true"/>
    <DirectSourceMarket xmlns="1119c2e5-8fb9-4d5f-baf1-202c530f2c34" xsi:nil="true"/>
    <APEditor xmlns="1119c2e5-8fb9-4d5f-baf1-202c530f2c34">
      <UserInfo>
        <DisplayName/>
        <AccountId xsi:nil="true"/>
        <AccountType/>
      </UserInfo>
    </APEditor>
    <LocNewPublishedVersionLookup xmlns="1119c2e5-8fb9-4d5f-baf1-202c530f2c34" xsi:nil="true"/>
    <SubmitterId xmlns="1119c2e5-8fb9-4d5f-baf1-202c530f2c34" xsi:nil="true"/>
    <TemplateStatus xmlns="1119c2e5-8fb9-4d5f-baf1-202c530f2c34">Complete</TemplateStatus>
    <UAProjectedTotalWords xmlns="1119c2e5-8fb9-4d5f-baf1-202c530f2c34" xsi:nil="true"/>
    <Provider xmlns="1119c2e5-8fb9-4d5f-baf1-202c530f2c34" xsi:nil="true"/>
    <CSXSubmissionDate xmlns="1119c2e5-8fb9-4d5f-baf1-202c530f2c34" xsi:nil="true"/>
    <BlockPublish xmlns="1119c2e5-8fb9-4d5f-baf1-202c530f2c34" xsi:nil="true"/>
    <BugNumber xmlns="1119c2e5-8fb9-4d5f-baf1-202c530f2c34" xsi:nil="true"/>
    <TPLaunchHelpLinkType xmlns="1119c2e5-8fb9-4d5f-baf1-202c530f2c34">Template</TPLaunchHelpLinkType>
    <PublishStatusLookup xmlns="1119c2e5-8fb9-4d5f-baf1-202c530f2c34">
      <Value>452420</Value>
      <Value>502678</Value>
    </PublishStatusLookup>
    <ScenarioTagsTaxHTField0 xmlns="1119c2e5-8fb9-4d5f-baf1-202c530f2c34">
      <Terms xmlns="http://schemas.microsoft.com/office/infopath/2007/PartnerControls"/>
    </ScenarioTagsTaxHTField0>
    <TimesCloned xmlns="1119c2e5-8fb9-4d5f-baf1-202c530f2c34" xsi:nil="true"/>
    <IsDeleted xmlns="1119c2e5-8fb9-4d5f-baf1-202c530f2c34">false</IsDeleted>
    <OriginAsset xmlns="1119c2e5-8fb9-4d5f-baf1-202c530f2c34" xsi:nil="true"/>
    <UALocComments xmlns="1119c2e5-8fb9-4d5f-baf1-202c530f2c34" xsi:nil="true"/>
    <UALocRecommendation xmlns="1119c2e5-8fb9-4d5f-baf1-202c530f2c34">Localize</UALocRecommendation>
    <DSATActionTaken xmlns="1119c2e5-8fb9-4d5f-baf1-202c530f2c34" xsi:nil="true"/>
    <MachineTranslated xmlns="1119c2e5-8fb9-4d5f-baf1-202c530f2c34">false</MachineTranslated>
    <OutputCachingOn xmlns="1119c2e5-8fb9-4d5f-baf1-202c530f2c34">false</OutputCachingOn>
    <ParentAssetId xmlns="1119c2e5-8fb9-4d5f-baf1-202c530f2c34" xsi:nil="true"/>
    <APAuthor xmlns="1119c2e5-8fb9-4d5f-baf1-202c530f2c34">
      <UserInfo>
        <DisplayName>System Account</DisplayName>
        <AccountId>1073741823</AccountId>
        <AccountType/>
      </UserInfo>
    </APAuthor>
    <ClipArtFilename xmlns="1119c2e5-8fb9-4d5f-baf1-202c530f2c34" xsi:nil="true"/>
    <LocOverallLocStatusLookup xmlns="1119c2e5-8fb9-4d5f-baf1-202c530f2c34" xsi:nil="true"/>
    <LocOverallPreviewStatusLookup xmlns="1119c2e5-8fb9-4d5f-baf1-202c530f2c34" xsi:nil="true"/>
    <IntlLocPriority xmlns="1119c2e5-8fb9-4d5f-baf1-202c530f2c34" xsi:nil="true"/>
    <ApprovalStatus xmlns="1119c2e5-8fb9-4d5f-baf1-202c530f2c34">InProgress</ApprovalStatus>
    <LocManualTestRequired xmlns="1119c2e5-8fb9-4d5f-baf1-202c530f2c34" xsi:nil="true"/>
    <TPNamespace xmlns="1119c2e5-8fb9-4d5f-baf1-202c530f2c34" xsi:nil="true"/>
    <TemplateTemplateType xmlns="1119c2e5-8fb9-4d5f-baf1-202c530f2c34">PowerPoint 12 Default</TemplateTemplateType>
    <UANotes xmlns="1119c2e5-8fb9-4d5f-baf1-202c530f2c34" xsi:nil="true"/>
    <ThumbnailAssetId xmlns="1119c2e5-8fb9-4d5f-baf1-202c530f2c34" xsi:nil="true"/>
    <AssetId xmlns="1119c2e5-8fb9-4d5f-baf1-202c530f2c34">TP102773771</AssetId>
    <AssetType xmlns="1119c2e5-8fb9-4d5f-baf1-202c530f2c34" xsi:nil="true"/>
    <TPClientViewer xmlns="1119c2e5-8fb9-4d5f-baf1-202c530f2c34" xsi:nil="true"/>
    <TPFriendlyName xmlns="1119c2e5-8fb9-4d5f-baf1-202c530f2c34" xsi:nil="true"/>
    <PlannedPubDate xmlns="1119c2e5-8fb9-4d5f-baf1-202c530f2c34" xsi:nil="true"/>
    <PolicheckWords xmlns="1119c2e5-8fb9-4d5f-baf1-202c530f2c34" xsi:nil="true"/>
    <TPCommandLine xmlns="1119c2e5-8fb9-4d5f-baf1-202c530f2c34" xsi:nil="true"/>
    <LocOverallPublishStatusLookup xmlns="1119c2e5-8fb9-4d5f-baf1-202c530f2c34" xsi:nil="true"/>
    <LocPublishedLinkedAssetsLookup xmlns="1119c2e5-8fb9-4d5f-baf1-202c530f2c34" xsi:nil="true"/>
    <CrawlForDependencies xmlns="1119c2e5-8fb9-4d5f-baf1-202c530f2c34">false</CrawlForDependencies>
    <InternalTagsTaxHTField0 xmlns="1119c2e5-8fb9-4d5f-baf1-202c530f2c34">
      <Terms xmlns="http://schemas.microsoft.com/office/infopath/2007/PartnerControls"/>
    </InternalTagsTaxHTField0>
    <MarketSpecific xmlns="1119c2e5-8fb9-4d5f-baf1-202c530f2c34" xsi:nil="true"/>
    <LastHandOff xmlns="1119c2e5-8fb9-4d5f-baf1-202c530f2c34" xsi:nil="true"/>
    <LocProcessedForHandoffsLookup xmlns="1119c2e5-8fb9-4d5f-baf1-202c530f2c34" xsi:nil="true"/>
    <LocalizationTagsTaxHTField0 xmlns="1119c2e5-8fb9-4d5f-baf1-202c530f2c34">
      <Terms xmlns="http://schemas.microsoft.com/office/infopath/2007/PartnerControls"/>
    </LocalizationTagsTaxHTField0>
    <VoteCount xmlns="1119c2e5-8fb9-4d5f-baf1-202c530f2c34" xsi:nil="true"/>
    <ContentItem xmlns="1119c2e5-8fb9-4d5f-baf1-202c530f2c34" xsi:nil="true"/>
    <Markets xmlns="1119c2e5-8fb9-4d5f-baf1-202c530f2c34"/>
    <OriginalSourceMarket xmlns="1119c2e5-8fb9-4d5f-baf1-202c530f2c34" xsi:nil="true"/>
    <PublishTargets xmlns="1119c2e5-8fb9-4d5f-baf1-202c530f2c34">OfficeOnline</PublishTargets>
    <ShowIn xmlns="1119c2e5-8fb9-4d5f-baf1-202c530f2c34">Show everywhere</ShowIn>
    <UACurrentWords xmlns="1119c2e5-8fb9-4d5f-baf1-202c530f2c34" xsi:nil="true"/>
    <TPApplication xmlns="1119c2e5-8fb9-4d5f-baf1-202c530f2c34" xsi:nil="true"/>
    <AssetExpire xmlns="1119c2e5-8fb9-4d5f-baf1-202c530f2c34">2100-01-01T00:00:00+00:00</AssetExpire>
    <CampaignTagsTaxHTField0 xmlns="1119c2e5-8fb9-4d5f-baf1-202c530f2c34">
      <Terms xmlns="http://schemas.microsoft.com/office/infopath/2007/PartnerControls"/>
    </CampaignTagsTaxHTField0>
    <LocLastLocAttemptVersionLookup xmlns="1119c2e5-8fb9-4d5f-baf1-202c530f2c34">134650</LocLastLocAttemptVersionLookup>
    <LocLastLocAttemptVersionTypeLookup xmlns="1119c2e5-8fb9-4d5f-baf1-202c530f2c34" xsi:nil="true"/>
    <AssetStart xmlns="1119c2e5-8fb9-4d5f-baf1-202c530f2c34">2011-11-08T08:02:55+00:00</AssetStart>
    <TPExecutable xmlns="1119c2e5-8fb9-4d5f-baf1-202c530f2c34" xsi:nil="true"/>
    <FriendlyTitle xmlns="1119c2e5-8fb9-4d5f-baf1-202c530f2c34" xsi:nil="true"/>
    <LocRecommendedHandoff xmlns="1119c2e5-8fb9-4d5f-baf1-202c530f2c34" xsi:nil="true"/>
    <TPAppVersion xmlns="1119c2e5-8fb9-4d5f-baf1-202c530f2c34" xsi:nil="true"/>
    <AcquiredFrom xmlns="1119c2e5-8fb9-4d5f-baf1-202c530f2c34">Internal MS</AcquiredFrom>
    <IsSearchable xmlns="1119c2e5-8fb9-4d5f-baf1-202c530f2c34">true</IsSearchable>
    <CSXSubmissionMarket xmlns="1119c2e5-8fb9-4d5f-baf1-202c530f2c34" xsi:nil="true"/>
    <Downloads xmlns="1119c2e5-8fb9-4d5f-baf1-202c530f2c34">0</Downloads>
    <EditorialStatus xmlns="1119c2e5-8fb9-4d5f-baf1-202c530f2c34">Complete</EditorialStatus>
    <ArtSampleDocs xmlns="1119c2e5-8fb9-4d5f-baf1-202c530f2c34" xsi:nil="true"/>
    <TrustLevel xmlns="1119c2e5-8fb9-4d5f-baf1-202c530f2c34">1 Microsoft Managed Content</TrustLevel>
    <OriginalRelease xmlns="1119c2e5-8fb9-4d5f-baf1-202c530f2c34">14</OriginalRelease>
    <LocMarketGroupTiers2 xmlns="1119c2e5-8fb9-4d5f-baf1-202c530f2c34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F6E1CA76AAD4564AAF106FC3CFA868360400186944AA932D8046A3B88E9B37BEBDF5" ma:contentTypeVersion="57" ma:contentTypeDescription="Create a new document." ma:contentTypeScope="" ma:versionID="99516f8994b63f46a279aa564b61ee37">
  <xsd:schema xmlns:xsd="http://www.w3.org/2001/XMLSchema" xmlns:xs="http://www.w3.org/2001/XMLSchema" xmlns:p="http://schemas.microsoft.com/office/2006/metadata/properties" xmlns:ns2="1119c2e5-8fb9-4d5f-baf1-202c530f2c34" targetNamespace="http://schemas.microsoft.com/office/2006/metadata/properties" ma:root="true" ma:fieldsID="4ccc0999b57010467b6aff3ba0e15941" ns2:_="">
    <xsd:import namespace="1119c2e5-8fb9-4d5f-baf1-202c530f2c34"/>
    <xsd:element name="properties">
      <xsd:complexType>
        <xsd:sequence>
          <xsd:element name="documentManagement">
            <xsd:complexType>
              <xsd:all>
                <xsd:element ref="ns2:AcquiredFrom" minOccurs="0"/>
                <xsd:element ref="ns2:UACurrentWords" minOccurs="0"/>
                <xsd:element ref="ns2:TPApplication" minOccurs="0"/>
                <xsd:element ref="ns2:ApprovalLog" minOccurs="0"/>
                <xsd:element ref="ns2:ApprovalStatus" minOccurs="0"/>
                <xsd:element ref="ns2:AssetStart" minOccurs="0"/>
                <xsd:element ref="ns2:AssetExpire" minOccurs="0"/>
                <xsd:element ref="ns2:AssetId" minOccurs="0"/>
                <xsd:element ref="ns2:IsSearchable" minOccurs="0"/>
                <xsd:element ref="ns2:AssetType" minOccurs="0"/>
                <xsd:element ref="ns2:APAuthor" minOccurs="0"/>
                <xsd:element ref="ns2:AverageRating" minOccurs="0"/>
                <xsd:element ref="ns2:BlockPublish" minOccurs="0"/>
                <xsd:element ref="ns2:BugNumber" minOccurs="0"/>
                <xsd:element ref="ns2:CampaignTagsTaxHTField0" minOccurs="0"/>
                <xsd:element ref="ns2:TPClientViewer" minOccurs="0"/>
                <xsd:element ref="ns2:ClipArtFilename" minOccurs="0"/>
                <xsd:element ref="ns2:TPCommandLine" minOccurs="0"/>
                <xsd:element ref="ns2:TPComponent" minOccurs="0"/>
                <xsd:element ref="ns2:ContentItem" minOccurs="0"/>
                <xsd:element ref="ns2:CrawlForDependencies" minOccurs="0"/>
                <xsd:element ref="ns2:CSXHash" minOccurs="0"/>
                <xsd:element ref="ns2:CSXSubmissionMarket" minOccurs="0"/>
                <xsd:element ref="ns2:CSXUpdate" minOccurs="0"/>
                <xsd:element ref="ns2:IntlLangReviewDate" minOccurs="0"/>
                <xsd:element ref="ns2:IsDeleted" minOccurs="0"/>
                <xsd:element ref="ns2:APDescription" minOccurs="0"/>
                <xsd:element ref="ns2:DirectSourceMarket" minOccurs="0"/>
                <xsd:element ref="ns2:Downloads" minOccurs="0"/>
                <xsd:element ref="ns2:DSATActionTaken" minOccurs="0"/>
                <xsd:element ref="ns2:APEditor" minOccurs="0"/>
                <xsd:element ref="ns2:EditorialStatus" minOccurs="0"/>
                <xsd:element ref="ns2:EditorialTags" minOccurs="0"/>
                <xsd:element ref="ns2:TPExecutable" minOccurs="0"/>
                <xsd:element ref="ns2:FeatureTagsTaxHTField0" minOccurs="0"/>
                <xsd:element ref="ns2:TPFriendlyName" minOccurs="0"/>
                <xsd:element ref="ns2:FriendlyTitle" minOccurs="0"/>
                <xsd:element ref="ns2:PrimaryImageGen" minOccurs="0"/>
                <xsd:element ref="ns2:HandoffToMSDN" minOccurs="0"/>
                <xsd:element ref="ns2:InProjectListLookup" minOccurs="0"/>
                <xsd:element ref="ns2:TPInstallLocation" minOccurs="0"/>
                <xsd:element ref="ns2:InternalTagsTaxHTField0" minOccurs="0"/>
                <xsd:element ref="ns2:IntlLangReview" minOccurs="0"/>
                <xsd:element ref="ns2:IntlLangReviewer" minOccurs="0"/>
                <xsd:element ref="ns2:MarketSpecific" minOccurs="0"/>
                <xsd:element ref="ns2:LastCompleteVersionLookup" minOccurs="0"/>
                <xsd:element ref="ns2:LastHandOff" minOccurs="0"/>
                <xsd:element ref="ns2:LastModifiedDateTime" minOccurs="0"/>
                <xsd:element ref="ns2:LastPreviewErrorLookup" minOccurs="0"/>
                <xsd:element ref="ns2:LastPreviewResultLookup" minOccurs="0"/>
                <xsd:element ref="ns2:LastPreviewAttemptDateLookup" minOccurs="0"/>
                <xsd:element ref="ns2:LastPreviewedByLookup" minOccurs="0"/>
                <xsd:element ref="ns2:LastPreviewTimeLookup" minOccurs="0"/>
                <xsd:element ref="ns2:LastPreviewVersionLookup" minOccurs="0"/>
                <xsd:element ref="ns2:LastPublishErrorLookup" minOccurs="0"/>
                <xsd:element ref="ns2:LastPublishResultLookup" minOccurs="0"/>
                <xsd:element ref="ns2:LastPublishAttemptDateLookup" minOccurs="0"/>
                <xsd:element ref="ns2:LastPublishedByLookup" minOccurs="0"/>
                <xsd:element ref="ns2:LastPublishTimeLookup" minOccurs="0"/>
                <xsd:element ref="ns2:LastPublishVersionLookup" minOccurs="0"/>
                <xsd:element ref="ns2:TPLaunchHelpLinkType" minOccurs="0"/>
                <xsd:element ref="ns2:LegacyData" minOccurs="0"/>
                <xsd:element ref="ns2:TPLaunchHelpLink" minOccurs="0"/>
                <xsd:element ref="ns2:LocComments" minOccurs="0"/>
                <xsd:element ref="ns2:LocLastLocAttemptVersionLookup" minOccurs="0"/>
                <xsd:element ref="ns2:LocLastLocAttemptVersionTypeLookup" minOccurs="0"/>
                <xsd:element ref="ns2:LocManualTestRequired" minOccurs="0"/>
                <xsd:element ref="ns2:LocMarketGroupTiers2" minOccurs="0"/>
                <xsd:element ref="ns2:LocNewPublishedVersionLookup" minOccurs="0"/>
                <xsd:element ref="ns2:LocOverallHandbackStatusLookup" minOccurs="0"/>
                <xsd:element ref="ns2:LocOverallLocStatusLookup" minOccurs="0"/>
                <xsd:element ref="ns2:LocOverallPreviewStatusLookup" minOccurs="0"/>
                <xsd:element ref="ns2:LocOverallPublishStatusLookup" minOccurs="0"/>
                <xsd:element ref="ns2:IntlLocPriority" minOccurs="0"/>
                <xsd:element ref="ns2:LocProcessedForHandoffsLookup" minOccurs="0"/>
                <xsd:element ref="ns2:LocProcessedForMarketsLookup" minOccurs="0"/>
                <xsd:element ref="ns2:LocPublishedDependentAssetsLookup" minOccurs="0"/>
                <xsd:element ref="ns2:LocPublishedLinkedAssetsLookup" minOccurs="0"/>
                <xsd:element ref="ns2:LocRecommendedHandoff" minOccurs="0"/>
                <xsd:element ref="ns2:LocalizationTagsTaxHTField0" minOccurs="0"/>
                <xsd:element ref="ns2:MachineTranslated" minOccurs="0"/>
                <xsd:element ref="ns2:Manager" minOccurs="0"/>
                <xsd:element ref="ns2:Markets" minOccurs="0"/>
                <xsd:element ref="ns2:Milestone" minOccurs="0"/>
                <xsd:element ref="ns2:TPNamespace" minOccurs="0"/>
                <xsd:element ref="ns2:NumericId" minOccurs="0"/>
                <xsd:element ref="ns2:NumOfRatingsLookup" minOccurs="0"/>
                <xsd:element ref="ns2:OOCacheId" minOccurs="0"/>
                <xsd:element ref="ns2:OpenTemplate" minOccurs="0"/>
                <xsd:element ref="ns2:OriginAsset" minOccurs="0"/>
                <xsd:element ref="ns2:OriginalRelease" minOccurs="0"/>
                <xsd:element ref="ns2:OriginalSourceMarket" minOccurs="0"/>
                <xsd:element ref="ns2:OutputCachingOn" minOccurs="0"/>
                <xsd:element ref="ns2:ParentAssetId" minOccurs="0"/>
                <xsd:element ref="ns2:PlannedPubDate" minOccurs="0"/>
                <xsd:element ref="ns2:PolicheckWords" minOccurs="0"/>
                <xsd:element ref="ns2:BusinessGroup" minOccurs="0"/>
                <xsd:element ref="ns2:UAProjectedTotalWords" minOccurs="0"/>
                <xsd:element ref="ns2:Provider" minOccurs="0"/>
                <xsd:element ref="ns2:Providers" minOccurs="0"/>
                <xsd:element ref="ns2:PublishStatusLookup" minOccurs="0"/>
                <xsd:element ref="ns2:PublishTargets" minOccurs="0"/>
                <xsd:element ref="ns2:RecommendationsModifier" minOccurs="0"/>
                <xsd:element ref="ns2:ArtSampleDocs" minOccurs="0"/>
                <xsd:element ref="ns2:ScenarioTagsTaxHTField0" minOccurs="0"/>
                <xsd:element ref="ns2:ShowIn" minOccurs="0"/>
                <xsd:element ref="ns2:SourceTitle" minOccurs="0"/>
                <xsd:element ref="ns2:CSXSubmissionDate" minOccurs="0"/>
                <xsd:element ref="ns2:SubmitterId" minOccurs="0"/>
                <xsd:element ref="ns2:TaxCatchAll" minOccurs="0"/>
                <xsd:element ref="ns2:TaxCatchAllLabel" minOccurs="0"/>
                <xsd:element ref="ns2:TemplateStatus" minOccurs="0"/>
                <xsd:element ref="ns2:TemplateTemplateType" minOccurs="0"/>
                <xsd:element ref="ns2:ThumbnailAssetId" minOccurs="0"/>
                <xsd:element ref="ns2:TimesCloned" minOccurs="0"/>
                <xsd:element ref="ns2:TrustLevel" minOccurs="0"/>
                <xsd:element ref="ns2:UALocComments" minOccurs="0"/>
                <xsd:element ref="ns2:UALocRecommendation" minOccurs="0"/>
                <xsd:element ref="ns2:UANotes" minOccurs="0"/>
                <xsd:element ref="ns2:TPAppVersion" minOccurs="0"/>
                <xsd:element ref="ns2:VoteCou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119c2e5-8fb9-4d5f-baf1-202c530f2c34" elementFormDefault="qualified">
    <xsd:import namespace="http://schemas.microsoft.com/office/2006/documentManagement/types"/>
    <xsd:import namespace="http://schemas.microsoft.com/office/infopath/2007/PartnerControls"/>
    <xsd:element name="AcquiredFrom" ma:index="1" nillable="true" ma:displayName="Acquired From" ma:default="Internal MS" ma:internalName="AcquiredFrom" ma:readOnly="false">
      <xsd:simpleType>
        <xsd:restriction base="dms:Choice">
          <xsd:enumeration value="Internal MS"/>
          <xsd:enumeration value="Community"/>
          <xsd:enumeration value="MVP"/>
          <xsd:enumeration value="Publisher"/>
          <xsd:enumeration value="Partner"/>
          <xsd:enumeration value="None"/>
        </xsd:restriction>
      </xsd:simpleType>
    </xsd:element>
    <xsd:element name="UACurrentWords" ma:index="2" nillable="true" ma:displayName="Actual Word Count" ma:default="" ma:internalName="UACurrentWords" ma:readOnly="false">
      <xsd:simpleType>
        <xsd:restriction base="dms:Unknown"/>
      </xsd:simpleType>
    </xsd:element>
    <xsd:element name="TPApplication" ma:index="3" nillable="true" ma:displayName="Application to Open Template With" ma:default="" ma:internalName="TPApplication">
      <xsd:simpleType>
        <xsd:restriction base="dms:Text"/>
      </xsd:simpleType>
    </xsd:element>
    <xsd:element name="ApprovalLog" ma:index="4" nillable="true" ma:displayName="Approval Log" ma:default="" ma:hidden="true" ma:internalName="ApprovalLog" ma:readOnly="false">
      <xsd:simpleType>
        <xsd:restriction base="dms:Note"/>
      </xsd:simpleType>
    </xsd:element>
    <xsd:element name="ApprovalStatus" ma:index="5" nillable="true" ma:displayName="Approval Status" ma:default="InProgress" ma:internalName="ApprovalStatus" ma:readOnly="false">
      <xsd:simpleType>
        <xsd:restriction base="dms:Choice">
          <xsd:enumeration value="InProgress"/>
          <xsd:enumeration value="Rejected"/>
          <xsd:enumeration value="Questionable"/>
          <xsd:enumeration value="ApprovedAutomatic"/>
          <xsd:enumeration value="ApprovedManual"/>
          <xsd:enumeration value="On Hold"/>
          <xsd:enumeration value="Needs Review"/>
          <xsd:enumeration value="A Violation"/>
          <xsd:enumeration value="Unpublished Violation"/>
        </xsd:restriction>
      </xsd:simpleType>
    </xsd:element>
    <xsd:element name="AssetStart" ma:index="6" nillable="true" ma:displayName="Asset Begin Date" ma:default="[Today]" ma:internalName="AssetStart" ma:readOnly="false">
      <xsd:simpleType>
        <xsd:restriction base="dms:DateTime"/>
      </xsd:simpleType>
    </xsd:element>
    <xsd:element name="AssetExpire" ma:index="7" nillable="true" ma:displayName="Asset End Date" ma:default="2029-01-01T00:00:00Z" ma:internalName="AssetExpire" ma:readOnly="false">
      <xsd:simpleType>
        <xsd:restriction base="dms:DateTime"/>
      </xsd:simpleType>
    </xsd:element>
    <xsd:element name="AssetId" ma:index="8" nillable="true" ma:displayName="Asset ID" ma:default="" ma:indexed="true" ma:internalName="AssetId" ma:readOnly="false">
      <xsd:simpleType>
        <xsd:restriction base="dms:Text">
          <xsd:maxLength value="255"/>
        </xsd:restriction>
      </xsd:simpleType>
    </xsd:element>
    <xsd:element name="IsSearchable" ma:index="9" nillable="true" ma:displayName="Asset Searchable?" ma:default="true" ma:internalName="IsSearchable" ma:readOnly="false">
      <xsd:simpleType>
        <xsd:restriction base="dms:Boolean"/>
      </xsd:simpleType>
    </xsd:element>
    <xsd:element name="AssetType" ma:index="10" nillable="true" ma:displayName="Asset Type" ma:default="" ma:internalName="AssetType" ma:readOnly="false">
      <xsd:simpleType>
        <xsd:restriction base="dms:Unknown"/>
      </xsd:simpleType>
    </xsd:element>
    <xsd:element name="APAuthor" ma:index="11" nillable="true" ma:displayName="Author" ma:default="" ma:list="UserInfo" ma:internalName="APAuth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verageRating" ma:index="12" nillable="true" ma:displayName="Average Rating" ma:internalName="AverageRating" ma:readOnly="false">
      <xsd:simpleType>
        <xsd:restriction base="dms:Text"/>
      </xsd:simpleType>
    </xsd:element>
    <xsd:element name="BlockPublish" ma:index="13" nillable="true" ma:displayName="Block from Publishing?" ma:default="" ma:internalName="BlockPublish" ma:readOnly="false">
      <xsd:simpleType>
        <xsd:restriction base="dms:Boolean"/>
      </xsd:simpleType>
    </xsd:element>
    <xsd:element name="BugNumber" ma:index="14" nillable="true" ma:displayName="Bug Number" ma:default="" ma:internalName="BugNumber" ma:readOnly="false">
      <xsd:simpleType>
        <xsd:restriction base="dms:Text"/>
      </xsd:simpleType>
    </xsd:element>
    <xsd:element name="CampaignTagsTaxHTField0" ma:index="16" nillable="true" ma:taxonomy="true" ma:internalName="CampaignTagsTaxHTField0" ma:taxonomyFieldName="CampaignTags" ma:displayName="Campaigns" ma:readOnly="false" ma:default="" ma:fieldId="{04032b9e-8ee6-4e89-b9db-4ffff205d025}" ma:taxonomyMulti="true" ma:sspId="8f79753a-75d3-41f5-8ca3-40b843941b4f" ma:termSetId="ca0e50d4-faa1-44ce-961e-bb1441c60e6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ClientViewer" ma:index="17" nillable="true" ma:displayName="Client Viewer" ma:default="" ma:internalName="TPClientViewer">
      <xsd:simpleType>
        <xsd:restriction base="dms:Text"/>
      </xsd:simpleType>
    </xsd:element>
    <xsd:element name="ClipArtFilename" ma:index="18" nillable="true" ma:displayName="Clip Art Name" ma:default="" ma:internalName="ClipArtFilename" ma:readOnly="false">
      <xsd:simpleType>
        <xsd:restriction base="dms:Text"/>
      </xsd:simpleType>
    </xsd:element>
    <xsd:element name="TPCommandLine" ma:index="19" nillable="true" ma:displayName="Command Line" ma:default="" ma:internalName="TPCommandLine">
      <xsd:simpleType>
        <xsd:restriction base="dms:Text"/>
      </xsd:simpleType>
    </xsd:element>
    <xsd:element name="TPComponent" ma:index="20" nillable="true" ma:displayName="Component" ma:default="" ma:internalName="TPComponent">
      <xsd:simpleType>
        <xsd:restriction base="dms:Text"/>
      </xsd:simpleType>
    </xsd:element>
    <xsd:element name="ContentItem" ma:index="21" nillable="true" ma:displayName="Content Item" ma:default="" ma:hidden="true" ma:internalName="ContentItem" ma:readOnly="false">
      <xsd:simpleType>
        <xsd:restriction base="dms:Unknown"/>
      </xsd:simpleType>
    </xsd:element>
    <xsd:element name="CrawlForDependencies" ma:index="23" nillable="true" ma:displayName="Crawl for Dependencies?" ma:default="true" ma:internalName="CrawlForDependencies" ma:readOnly="false">
      <xsd:simpleType>
        <xsd:restriction base="dms:Boolean"/>
      </xsd:simpleType>
    </xsd:element>
    <xsd:element name="CSXHash" ma:index="26" nillable="true" ma:displayName="CSX Hash" ma:default="" ma:indexed="true" ma:internalName="CSXHash" ma:readOnly="false">
      <xsd:simpleType>
        <xsd:restriction base="dms:Text"/>
      </xsd:simpleType>
    </xsd:element>
    <xsd:element name="CSXSubmissionMarket" ma:index="27" nillable="true" ma:displayName="CSX Submission Market" ma:default="" ma:list="{388FC2BA-F530-4FF7-911A-621CAE6AFBD3}" ma:internalName="CSXSubmissionMarket" ma:readOnly="false" ma:showField="MarketName" ma:web="1119c2e5-8fb9-4d5f-baf1-202c530f2c34">
      <xsd:simpleType>
        <xsd:restriction base="dms:Lookup"/>
      </xsd:simpleType>
    </xsd:element>
    <xsd:element name="CSXUpdate" ma:index="28" nillable="true" ma:displayName="CSX Updated?" ma:default="false" ma:internalName="CSXUpdate" ma:readOnly="false">
      <xsd:simpleType>
        <xsd:restriction base="dms:Boolean"/>
      </xsd:simpleType>
    </xsd:element>
    <xsd:element name="IntlLangReviewDate" ma:index="29" nillable="true" ma:displayName="Date to Complete Intl QA" ma:default="" ma:internalName="IntlLangReviewDate" ma:readOnly="false">
      <xsd:simpleType>
        <xsd:restriction base="dms:DateTime"/>
      </xsd:simpleType>
    </xsd:element>
    <xsd:element name="IsDeleted" ma:index="30" nillable="true" ma:displayName="Deleted?" ma:default="" ma:internalName="IsDeleted" ma:readOnly="false">
      <xsd:simpleType>
        <xsd:restriction base="dms:Boolean"/>
      </xsd:simpleType>
    </xsd:element>
    <xsd:element name="APDescription" ma:index="31" nillable="true" ma:displayName="Description" ma:default="" ma:internalName="APDescription" ma:readOnly="false">
      <xsd:simpleType>
        <xsd:restriction base="dms:Note"/>
      </xsd:simpleType>
    </xsd:element>
    <xsd:element name="DirectSourceMarket" ma:index="32" nillable="true" ma:displayName="Direct Source Market Group" ma:default="" ma:internalName="DirectSourceMarket" ma:readOnly="false">
      <xsd:simpleType>
        <xsd:restriction base="dms:Text"/>
      </xsd:simpleType>
    </xsd:element>
    <xsd:element name="Downloads" ma:index="33" nillable="true" ma:displayName="Downloads" ma:default="0" ma:hidden="true" ma:internalName="Downloads" ma:readOnly="false">
      <xsd:simpleType>
        <xsd:restriction base="dms:Unknown"/>
      </xsd:simpleType>
    </xsd:element>
    <xsd:element name="DSATActionTaken" ma:index="34" nillable="true" ma:displayName="DSAT Action Taken" ma:default="" ma:internalName="DSATActionTaken" ma:readOnly="false">
      <xsd:simpleType>
        <xsd:restriction base="dms:Choice">
          <xsd:enumeration value="Best Bets"/>
          <xsd:enumeration value="Expire"/>
          <xsd:enumeration value="Hide"/>
          <xsd:enumeration value="None"/>
        </xsd:restriction>
      </xsd:simpleType>
    </xsd:element>
    <xsd:element name="APEditor" ma:index="35" nillable="true" ma:displayName="Editor" ma:default="" ma:list="UserInfo" ma:internalName="APEdit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ialStatus" ma:index="36" nillable="true" ma:displayName="Editorial Status" ma:default="" ma:internalName="EditorialStatus" ma:readOnly="false">
      <xsd:simpleType>
        <xsd:restriction base="dms:Unknown"/>
      </xsd:simpleType>
    </xsd:element>
    <xsd:element name="EditorialTags" ma:index="37" nillable="true" ma:displayName="Editorial Tags" ma:default="" ma:internalName="EditorialTags">
      <xsd:simpleType>
        <xsd:restriction base="dms:Unknown"/>
      </xsd:simpleType>
    </xsd:element>
    <xsd:element name="TPExecutable" ma:index="38" nillable="true" ma:displayName="Executable" ma:default="" ma:internalName="TPExecutable">
      <xsd:simpleType>
        <xsd:restriction base="dms:Text"/>
      </xsd:simpleType>
    </xsd:element>
    <xsd:element name="FeatureTagsTaxHTField0" ma:index="40" nillable="true" ma:taxonomy="true" ma:internalName="FeatureTagsTaxHTField0" ma:taxonomyFieldName="FeatureTags" ma:displayName="Features" ma:readOnly="false" ma:default="" ma:fieldId="{5dcf7547-996b-4a0e-b7d1-0f761d14131b}" ma:taxonomyMulti="true" ma:sspId="8f79753a-75d3-41f5-8ca3-40b843941b4f" ma:termSetId="f1ab6845-967d-4854-a0ba-4ec07f0f81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FriendlyName" ma:index="41" nillable="true" ma:displayName="Friendly Name" ma:default="" ma:internalName="TPFriendlyName">
      <xsd:simpleType>
        <xsd:restriction base="dms:Text"/>
      </xsd:simpleType>
    </xsd:element>
    <xsd:element name="FriendlyTitle" ma:index="42" nillable="true" ma:displayName="Friendly Title" ma:default="" ma:description="Shorter title to be used when displaying search results" ma:internalName="FriendlyTitle" ma:readOnly="false">
      <xsd:simpleType>
        <xsd:restriction base="dms:Text"/>
      </xsd:simpleType>
    </xsd:element>
    <xsd:element name="PrimaryImageGen" ma:index="43" nillable="true" ma:displayName="Generate Images?" ma:default="true" ma:internalName="PrimaryImageGen">
      <xsd:simpleType>
        <xsd:restriction base="dms:Boolean"/>
      </xsd:simpleType>
    </xsd:element>
    <xsd:element name="HandoffToMSDN" ma:index="44" nillable="true" ma:displayName="Handoff To MSDN Date" ma:default="" ma:internalName="HandoffToMSDN" ma:readOnly="false">
      <xsd:simpleType>
        <xsd:restriction base="dms:DateTime"/>
      </xsd:simpleType>
    </xsd:element>
    <xsd:element name="InProjectListLookup" ma:index="45" nillable="true" ma:displayName="InProjectListLookup" ma:list="{4D83B164-8C00-474C-8363-38E0B8FF22E3}" ma:internalName="InProjectListLookup" ma:readOnly="true" ma:showField="InProjectList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InstallLocation" ma:index="46" nillable="true" ma:displayName="Install Location" ma:default="" ma:internalName="TPInstallLocation">
      <xsd:simpleType>
        <xsd:restriction base="dms:Text"/>
      </xsd:simpleType>
    </xsd:element>
    <xsd:element name="InternalTagsTaxHTField0" ma:index="48" nillable="true" ma:taxonomy="true" ma:internalName="InternalTagsTaxHTField0" ma:taxonomyFieldName="InternalTags" ma:displayName="Internal Tags" ma:readOnly="false" ma:default="" ma:fieldId="{e5aec8e1-0842-4156-acaa-2defcf90540a}" ma:taxonomyMulti="true" ma:sspId="8f79753a-75d3-41f5-8ca3-40b843941b4f" ma:termSetId="82b6639e-f7fc-4c18-ad2d-003a6e70776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ntlLangReview" ma:index="49" nillable="true" ma:displayName="Intl Lang QA Review Required?" ma:default="" ma:internalName="IntlLangReview" ma:readOnly="false">
      <xsd:simpleType>
        <xsd:restriction base="dms:Boolean"/>
      </xsd:simpleType>
    </xsd:element>
    <xsd:element name="IntlLangReviewer" ma:index="50" nillable="true" ma:displayName="Intl Lang QA Reviewer" ma:default="" ma:internalName="IntlLangReviewer" ma:readOnly="false">
      <xsd:simpleType>
        <xsd:restriction base="dms:Text"/>
      </xsd:simpleType>
    </xsd:element>
    <xsd:element name="MarketSpecific" ma:index="51" nillable="true" ma:displayName="Is Market Specific?" ma:default="" ma:internalName="MarketSpecific" ma:readOnly="false">
      <xsd:simpleType>
        <xsd:restriction base="dms:Boolean"/>
      </xsd:simpleType>
    </xsd:element>
    <xsd:element name="LastCompleteVersionLookup" ma:index="52" nillable="true" ma:displayName="Last Complete Version Lookup" ma:default="" ma:list="{4D83B164-8C00-474C-8363-38E0B8FF22E3}" ma:internalName="LastCompleteVersionLookup" ma:readOnly="true" ma:showField="LastCompleteVersion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HandOff" ma:index="53" nillable="true" ma:displayName="Last Hand-off" ma:default="" ma:internalName="LastHandOff" ma:readOnly="false">
      <xsd:simpleType>
        <xsd:restriction base="dms:DateTime"/>
      </xsd:simpleType>
    </xsd:element>
    <xsd:element name="LastModifiedDateTime" ma:index="54" nillable="true" ma:displayName="Last Modified Date" ma:default="" ma:internalName="LastModifiedDateTime" ma:readOnly="false">
      <xsd:simpleType>
        <xsd:restriction base="dms:DateTime"/>
      </xsd:simpleType>
    </xsd:element>
    <xsd:element name="LastPreviewErrorLookup" ma:index="55" nillable="true" ma:displayName="Last Preview Attempt Error" ma:default="" ma:list="{4D83B164-8C00-474C-8363-38E0B8FF22E3}" ma:internalName="LastPreviewErrorLookup" ma:readOnly="true" ma:showField="LastPreviewError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ResultLookup" ma:index="56" nillable="true" ma:displayName="Last Preview Attempt Result" ma:default="" ma:list="{4D83B164-8C00-474C-8363-38E0B8FF22E3}" ma:internalName="LastPreviewResultLookup" ma:readOnly="true" ma:showField="LastPreviewResult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AttemptDateLookup" ma:index="57" nillable="true" ma:displayName="Last Preview Attempted On" ma:default="" ma:list="{4D83B164-8C00-474C-8363-38E0B8FF22E3}" ma:internalName="LastPreviewAttemptDateLookup" ma:readOnly="true" ma:showField="LastPreviewAttemptDat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edByLookup" ma:index="58" nillable="true" ma:displayName="Last Previewed By" ma:default="" ma:list="{4D83B164-8C00-474C-8363-38E0B8FF22E3}" ma:internalName="LastPreviewedByLookup" ma:readOnly="true" ma:showField="LastPreviewedBy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TimeLookup" ma:index="59" nillable="true" ma:displayName="Last Previewed Date" ma:default="" ma:list="{4D83B164-8C00-474C-8363-38E0B8FF22E3}" ma:internalName="LastPreviewTimeLookup" ma:readOnly="true" ma:showField="LastPreviewTim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VersionLookup" ma:index="60" nillable="true" ma:displayName="Last Previewed Version" ma:default="" ma:list="{4D83B164-8C00-474C-8363-38E0B8FF22E3}" ma:internalName="LastPreviewVersionLookup" ma:readOnly="true" ma:showField="LastPreviewVersion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rrorLookup" ma:index="61" nillable="true" ma:displayName="Last Publish Attempt Error" ma:default="" ma:list="{4D83B164-8C00-474C-8363-38E0B8FF22E3}" ma:internalName="LastPublishErrorLookup" ma:readOnly="true" ma:showField="LastPublishError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ResultLookup" ma:index="62" nillable="true" ma:displayName="Last Publish Attempt Result" ma:default="" ma:list="{4D83B164-8C00-474C-8363-38E0B8FF22E3}" ma:internalName="LastPublishResultLookup" ma:readOnly="true" ma:showField="LastPublishResult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AttemptDateLookup" ma:index="63" nillable="true" ma:displayName="Last Publish Attempted On" ma:default="" ma:list="{4D83B164-8C00-474C-8363-38E0B8FF22E3}" ma:internalName="LastPublishAttemptDateLookup" ma:readOnly="true" ma:showField="LastPublishAttemptDat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dByLookup" ma:index="64" nillable="true" ma:displayName="Last Published By" ma:default="" ma:list="{4D83B164-8C00-474C-8363-38E0B8FF22E3}" ma:internalName="LastPublishedByLookup" ma:readOnly="true" ma:showField="LastPublishedBy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TimeLookup" ma:index="65" nillable="true" ma:displayName="Last Published Date" ma:default="" ma:list="{4D83B164-8C00-474C-8363-38E0B8FF22E3}" ma:internalName="LastPublishTimeLookup" ma:readOnly="true" ma:showField="LastPublishTim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VersionLookup" ma:index="66" nillable="true" ma:displayName="Last Published Version" ma:default="" ma:list="{4D83B164-8C00-474C-8363-38E0B8FF22E3}" ma:internalName="LastPublishVersionLookup" ma:readOnly="true" ma:showField="LastPublishVersion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LaunchHelpLinkType" ma:index="67" nillable="true" ma:displayName="Launch Help Link Type" ma:default="Template" ma:internalName="TPLaunchHelpLinkType">
      <xsd:simpleType>
        <xsd:restriction base="dms:Choice">
          <xsd:enumeration value="Template"/>
          <xsd:enumeration value="Training"/>
          <xsd:enumeration value="URL"/>
          <xsd:enumeration value="None"/>
        </xsd:restriction>
      </xsd:simpleType>
    </xsd:element>
    <xsd:element name="LegacyData" ma:index="68" nillable="true" ma:displayName="Legacy Data" ma:default="" ma:internalName="LegacyData" ma:readOnly="false">
      <xsd:simpleType>
        <xsd:restriction base="dms:Note"/>
      </xsd:simpleType>
    </xsd:element>
    <xsd:element name="TPLaunchHelpLink" ma:index="69" nillable="true" ma:displayName="Link to Launch Help Topic" ma:default="" ma:internalName="TPLaunchHelpLink">
      <xsd:simpleType>
        <xsd:restriction base="dms:Text"/>
      </xsd:simpleType>
    </xsd:element>
    <xsd:element name="LocComments" ma:index="70" nillable="true" ma:displayName="Loc Approval Comments" ma:default="" ma:internalName="LocComments" ma:readOnly="false">
      <xsd:simpleType>
        <xsd:restriction base="dms:Note"/>
      </xsd:simpleType>
    </xsd:element>
    <xsd:element name="LocLastLocAttemptVersionLookup" ma:index="71" nillable="true" ma:displayName="Loc Last Loc Attempt Version" ma:default="" ma:list="{BC39992D-5589-4A4E-8B38-02E0637E5C25}" ma:internalName="LocLastLocAttemptVersionLookup" ma:readOnly="false" ma:showField="LastLocAttemptVersion" ma:web="1119c2e5-8fb9-4d5f-baf1-202c530f2c34">
      <xsd:simpleType>
        <xsd:restriction base="dms:Lookup"/>
      </xsd:simpleType>
    </xsd:element>
    <xsd:element name="LocLastLocAttemptVersionTypeLookup" ma:index="72" nillable="true" ma:displayName="Loc Last Loc Attempt Version Type" ma:default="" ma:list="{BC39992D-5589-4A4E-8B38-02E0637E5C25}" ma:internalName="LocLastLocAttemptVersionTypeLookup" ma:readOnly="true" ma:showField="LastLocAttemptVersionType" ma:web="1119c2e5-8fb9-4d5f-baf1-202c530f2c34">
      <xsd:simpleType>
        <xsd:restriction base="dms:Lookup"/>
      </xsd:simpleType>
    </xsd:element>
    <xsd:element name="LocManualTestRequired" ma:index="73" nillable="true" ma:displayName="Loc Manual Test Required" ma:default="" ma:internalName="LocManualTestRequired" ma:readOnly="false">
      <xsd:simpleType>
        <xsd:restriction base="dms:Boolean"/>
      </xsd:simpleType>
    </xsd:element>
    <xsd:element name="LocMarketGroupTiers2" ma:index="74" nillable="true" ma:displayName="Loc Market Group Tiers" ma:internalName="LocMarketGroupTiers2" ma:readOnly="false">
      <xsd:simpleType>
        <xsd:restriction base="dms:Unknown"/>
      </xsd:simpleType>
    </xsd:element>
    <xsd:element name="LocNewPublishedVersionLookup" ma:index="75" nillable="true" ma:displayName="Loc New Published Version Lookup" ma:default="" ma:list="{BC39992D-5589-4A4E-8B38-02E0637E5C25}" ma:internalName="LocNewPublishedVersionLookup" ma:readOnly="true" ma:showField="NewPublishedVersion" ma:web="1119c2e5-8fb9-4d5f-baf1-202c530f2c34">
      <xsd:simpleType>
        <xsd:restriction base="dms:Lookup"/>
      </xsd:simpleType>
    </xsd:element>
    <xsd:element name="LocOverallHandbackStatusLookup" ma:index="76" nillable="true" ma:displayName="Loc Overall Handback Status" ma:default="" ma:list="{BC39992D-5589-4A4E-8B38-02E0637E5C25}" ma:internalName="LocOverallHandbackStatusLookup" ma:readOnly="true" ma:showField="OverallHandbackStatus" ma:web="1119c2e5-8fb9-4d5f-baf1-202c530f2c34">
      <xsd:simpleType>
        <xsd:restriction base="dms:Lookup"/>
      </xsd:simpleType>
    </xsd:element>
    <xsd:element name="LocOverallLocStatusLookup" ma:index="77" nillable="true" ma:displayName="Loc Overall Localize Status" ma:default="" ma:list="{BC39992D-5589-4A4E-8B38-02E0637E5C25}" ma:internalName="LocOverallLocStatusLookup" ma:readOnly="true" ma:showField="OverallLocStatus" ma:web="1119c2e5-8fb9-4d5f-baf1-202c530f2c34">
      <xsd:simpleType>
        <xsd:restriction base="dms:Lookup"/>
      </xsd:simpleType>
    </xsd:element>
    <xsd:element name="LocOverallPreviewStatusLookup" ma:index="78" nillable="true" ma:displayName="Loc Overall Preview Status" ma:default="" ma:list="{BC39992D-5589-4A4E-8B38-02E0637E5C25}" ma:internalName="LocOverallPreviewStatusLookup" ma:readOnly="true" ma:showField="OverallPreviewStatus" ma:web="1119c2e5-8fb9-4d5f-baf1-202c530f2c34">
      <xsd:simpleType>
        <xsd:restriction base="dms:Lookup"/>
      </xsd:simpleType>
    </xsd:element>
    <xsd:element name="LocOverallPublishStatusLookup" ma:index="79" nillable="true" ma:displayName="Loc Overall Publish Status" ma:default="" ma:list="{BC39992D-5589-4A4E-8B38-02E0637E5C25}" ma:internalName="LocOverallPublishStatusLookup" ma:readOnly="true" ma:showField="OverallPublishStatus" ma:web="1119c2e5-8fb9-4d5f-baf1-202c530f2c34">
      <xsd:simpleType>
        <xsd:restriction base="dms:Lookup"/>
      </xsd:simpleType>
    </xsd:element>
    <xsd:element name="IntlLocPriority" ma:index="80" nillable="true" ma:displayName="Loc Priority" ma:default="" ma:internalName="IntlLocPriority" ma:readOnly="false">
      <xsd:simpleType>
        <xsd:restriction base="dms:Unknown"/>
      </xsd:simpleType>
    </xsd:element>
    <xsd:element name="LocProcessedForHandoffsLookup" ma:index="81" nillable="true" ma:displayName="Loc Processed For Handoffs" ma:default="" ma:list="{BC39992D-5589-4A4E-8B38-02E0637E5C25}" ma:internalName="LocProcessedForHandoffsLookup" ma:readOnly="true" ma:showField="ProcessedForHandoffs" ma:web="1119c2e5-8fb9-4d5f-baf1-202c530f2c34">
      <xsd:simpleType>
        <xsd:restriction base="dms:Lookup"/>
      </xsd:simpleType>
    </xsd:element>
    <xsd:element name="LocProcessedForMarketsLookup" ma:index="82" nillable="true" ma:displayName="Loc Processed For Markets" ma:default="" ma:list="{BC39992D-5589-4A4E-8B38-02E0637E5C25}" ma:internalName="LocProcessedForMarketsLookup" ma:readOnly="true" ma:showField="ProcessedForMarkets" ma:web="1119c2e5-8fb9-4d5f-baf1-202c530f2c34">
      <xsd:simpleType>
        <xsd:restriction base="dms:Lookup"/>
      </xsd:simpleType>
    </xsd:element>
    <xsd:element name="LocPublishedDependentAssetsLookup" ma:index="83" nillable="true" ma:displayName="Loc Published Dependent Assets" ma:default="" ma:list="{BC39992D-5589-4A4E-8B38-02E0637E5C25}" ma:internalName="LocPublishedDependentAssetsLookup" ma:readOnly="true" ma:showField="PublishedDependentAssets" ma:web="1119c2e5-8fb9-4d5f-baf1-202c530f2c34">
      <xsd:simpleType>
        <xsd:restriction base="dms:Lookup"/>
      </xsd:simpleType>
    </xsd:element>
    <xsd:element name="LocPublishedLinkedAssetsLookup" ma:index="84" nillable="true" ma:displayName="Loc Published Linked Assets" ma:default="" ma:list="{BC39992D-5589-4A4E-8B38-02E0637E5C25}" ma:internalName="LocPublishedLinkedAssetsLookup" ma:readOnly="true" ma:showField="PublishedLinkedAssets" ma:web="1119c2e5-8fb9-4d5f-baf1-202c530f2c34">
      <xsd:simpleType>
        <xsd:restriction base="dms:Lookup"/>
      </xsd:simpleType>
    </xsd:element>
    <xsd:element name="LocRecommendedHandoff" ma:index="85" nillable="true" ma:displayName="Loc Recommended Handoff" ma:default="" ma:indexed="true" ma:internalName="LocRecommendedHandoff" ma:readOnly="false">
      <xsd:simpleType>
        <xsd:restriction base="dms:Text"/>
      </xsd:simpleType>
    </xsd:element>
    <xsd:element name="LocalizationTagsTaxHTField0" ma:index="87" nillable="true" ma:taxonomy="true" ma:internalName="LocalizationTagsTaxHTField0" ma:taxonomyFieldName="LocalizationTags" ma:displayName="Localization Tags" ma:readOnly="false" ma:default="" ma:fieldId="{28ca5b26-415b-4822-b35b-d9a845b1b83b}" ma:taxonomyMulti="true" ma:sspId="8f79753a-75d3-41f5-8ca3-40b843941b4f" ma:termSetId="5b7703a5-8e8b-4b58-8b31-1cea35331d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achineTranslated" ma:index="88" nillable="true" ma:displayName="Machine Translated" ma:default="" ma:internalName="MachineTranslated" ma:readOnly="false">
      <xsd:simpleType>
        <xsd:restriction base="dms:Boolean"/>
      </xsd:simpleType>
    </xsd:element>
    <xsd:element name="Manager" ma:index="89" nillable="true" ma:displayName="Manager" ma:hidden="true" ma:internalName="Manager" ma:readOnly="false">
      <xsd:simpleType>
        <xsd:restriction base="dms:Text"/>
      </xsd:simpleType>
    </xsd:element>
    <xsd:element name="Markets" ma:index="90" nillable="true" ma:displayName="Markets" ma:default="" ma:description="Leave blank to show in all markets" ma:list="{388FC2BA-F530-4FF7-911A-621CAE6AFBD3}" ma:internalName="Markets" ma:readOnly="false" ma:showField="MarketNam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ilestone" ma:index="91" nillable="true" ma:displayName="Milestone" ma:default="" ma:internalName="Milestone" ma:readOnly="false">
      <xsd:simpleType>
        <xsd:restriction base="dms:Unknown"/>
      </xsd:simpleType>
    </xsd:element>
    <xsd:element name="TPNamespace" ma:index="94" nillable="true" ma:displayName="Namespace" ma:default="" ma:internalName="TPNamespace">
      <xsd:simpleType>
        <xsd:restriction base="dms:Text"/>
      </xsd:simpleType>
    </xsd:element>
    <xsd:element name="NumericId" ma:index="95" nillable="true" ma:displayName="Numeric ID" ma:default="" ma:indexed="true" ma:internalName="NumericId" ma:readOnly="false">
      <xsd:simpleType>
        <xsd:restriction base="dms:Number"/>
      </xsd:simpleType>
    </xsd:element>
    <xsd:element name="NumOfRatingsLookup" ma:index="96" nillable="true" ma:displayName="NumOfRatings" ma:default="" ma:list="{4D83B164-8C00-474C-8363-38E0B8FF22E3}" ma:internalName="NumOfRatingsLookup" ma:readOnly="true" ma:showField="NumOfRatings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OCacheId" ma:index="97" nillable="true" ma:displayName="OOCacheId" ma:internalName="OOCacheId" ma:readOnly="false">
      <xsd:simpleType>
        <xsd:restriction base="dms:Text"/>
      </xsd:simpleType>
    </xsd:element>
    <xsd:element name="OpenTemplate" ma:index="98" nillable="true" ma:displayName="Open Template" ma:default="true" ma:internalName="OpenTemplate">
      <xsd:simpleType>
        <xsd:restriction base="dms:Boolean"/>
      </xsd:simpleType>
    </xsd:element>
    <xsd:element name="OriginAsset" ma:index="99" nillable="true" ma:displayName="Origin Asset" ma:default="" ma:internalName="OriginAsset" ma:readOnly="false">
      <xsd:simpleType>
        <xsd:restriction base="dms:Text"/>
      </xsd:simpleType>
    </xsd:element>
    <xsd:element name="OriginalRelease" ma:index="100" nillable="true" ma:displayName="Original Release" ma:default="15" ma:internalName="OriginalRelease" ma:readOnly="false">
      <xsd:simpleType>
        <xsd:restriction base="dms:Choice">
          <xsd:enumeration value="14"/>
          <xsd:enumeration value="15"/>
          <xsd:enumeration value="16"/>
        </xsd:restriction>
      </xsd:simpleType>
    </xsd:element>
    <xsd:element name="OriginalSourceMarket" ma:index="101" nillable="true" ma:displayName="Original Source Market Group" ma:default="" ma:internalName="OriginalSourceMarket" ma:readOnly="false">
      <xsd:simpleType>
        <xsd:restriction base="dms:Text"/>
      </xsd:simpleType>
    </xsd:element>
    <xsd:element name="OutputCachingOn" ma:index="102" nillable="true" ma:displayName="Output Caching" ma:default="true" ma:hidden="true" ma:internalName="OutputCachingOn" ma:readOnly="false">
      <xsd:simpleType>
        <xsd:restriction base="dms:Boolean"/>
      </xsd:simpleType>
    </xsd:element>
    <xsd:element name="ParentAssetId" ma:index="103" nillable="true" ma:displayName="Parent Asset Id" ma:default="" ma:internalName="ParentAssetId" ma:readOnly="false">
      <xsd:simpleType>
        <xsd:restriction base="dms:Text"/>
      </xsd:simpleType>
    </xsd:element>
    <xsd:element name="PlannedPubDate" ma:index="104" nillable="true" ma:displayName="Planned Publish Date" ma:default="" ma:indexed="true" ma:internalName="PlannedPubDate" ma:readOnly="false">
      <xsd:simpleType>
        <xsd:restriction base="dms:DateTime"/>
      </xsd:simpleType>
    </xsd:element>
    <xsd:element name="PolicheckWords" ma:index="105" nillable="true" ma:displayName="Policheck Words" ma:default="" ma:internalName="PolicheckWords" ma:readOnly="false">
      <xsd:simpleType>
        <xsd:restriction base="dms:Text"/>
      </xsd:simpleType>
    </xsd:element>
    <xsd:element name="BusinessGroup" ma:index="106" nillable="true" ma:displayName="Product Division Owner" ma:default="" ma:internalName="BusinessGroup" ma:readOnly="false">
      <xsd:simpleType>
        <xsd:restriction base="dms:Unknown"/>
      </xsd:simpleType>
    </xsd:element>
    <xsd:element name="UAProjectedTotalWords" ma:index="107" nillable="true" ma:displayName="Projected Word Count" ma:default="" ma:internalName="UAProjectedTotalWords" ma:readOnly="false">
      <xsd:simpleType>
        <xsd:restriction base="dms:Unknown"/>
      </xsd:simpleType>
    </xsd:element>
    <xsd:element name="Provider" ma:index="108" nillable="true" ma:displayName="Provider" ma:default="" ma:internalName="Provider" ma:readOnly="false">
      <xsd:simpleType>
        <xsd:restriction base="dms:Unknown"/>
      </xsd:simpleType>
    </xsd:element>
    <xsd:element name="Providers" ma:index="109" nillable="true" ma:displayName="Providers" ma:default="" ma:internalName="Providers">
      <xsd:simpleType>
        <xsd:restriction base="dms:Unknown"/>
      </xsd:simpleType>
    </xsd:element>
    <xsd:element name="PublishStatusLookup" ma:index="110" nillable="true" ma:displayName="Publish Status" ma:default="" ma:list="{4D83B164-8C00-474C-8363-38E0B8FF22E3}" ma:internalName="PublishStatusLookup" ma:readOnly="false" ma:showField="PublishStatus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ublishTargets" ma:index="111" nillable="true" ma:displayName="Publish Target" ma:default="OfficeOnlineVNext" ma:internalName="PublishTargets" ma:readOnly="false">
      <xsd:simpleType>
        <xsd:restriction base="dms:Unknown"/>
      </xsd:simpleType>
    </xsd:element>
    <xsd:element name="RecommendationsModifier" ma:index="112" nillable="true" ma:displayName="Recommendations Modifier" ma:default="" ma:internalName="RecommendationsModifier" ma:readOnly="false">
      <xsd:simpleType>
        <xsd:restriction base="dms:Number"/>
      </xsd:simpleType>
    </xsd:element>
    <xsd:element name="ArtSampleDocs" ma:index="113" nillable="true" ma:displayName="Sample Docs" ma:default="" ma:hidden="true" ma:internalName="ArtSampleDocs" ma:readOnly="false">
      <xsd:simpleType>
        <xsd:restriction base="dms:Text"/>
      </xsd:simpleType>
    </xsd:element>
    <xsd:element name="ScenarioTagsTaxHTField0" ma:index="115" nillable="true" ma:taxonomy="true" ma:internalName="ScenarioTagsTaxHTField0" ma:taxonomyFieldName="ScenarioTags" ma:displayName="Scenarios" ma:readOnly="false" ma:default="" ma:fieldId="{1c8e7b99-44ca-46c8-84b8-12cd8d7cf8ee}" ma:taxonomyMulti="true" ma:sspId="8f79753a-75d3-41f5-8ca3-40b843941b4f" ma:termSetId="4b7d5f16-e2f2-4fc0-bab3-6e8b931e57d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owIn" ma:index="117" nillable="true" ma:displayName="Show In" ma:default="Show everywhere" ma:internalName="ShowIn" ma:readOnly="false">
      <xsd:simpleType>
        <xsd:restriction base="dms:Choice">
          <xsd:enumeration value="Hide on web"/>
          <xsd:enumeration value="On Web no search"/>
          <xsd:enumeration value="Show everywhere"/>
          <xsd:enumeration value="Special use only"/>
        </xsd:restriction>
      </xsd:simpleType>
    </xsd:element>
    <xsd:element name="SourceTitle" ma:index="118" nillable="true" ma:displayName="Source Title" ma:default="" ma:indexed="true" ma:internalName="SourceTitle" ma:readOnly="false">
      <xsd:simpleType>
        <xsd:restriction base="dms:Text"/>
      </xsd:simpleType>
    </xsd:element>
    <xsd:element name="CSXSubmissionDate" ma:index="119" nillable="true" ma:displayName="Submission Date" ma:default="" ma:internalName="CSXSubmissionDate" ma:readOnly="false">
      <xsd:simpleType>
        <xsd:restriction base="dms:DateTime"/>
      </xsd:simpleType>
    </xsd:element>
    <xsd:element name="SubmitterId" ma:index="120" nillable="true" ma:displayName="Submitter ID" ma:default="" ma:internalName="SubmitterId" ma:readOnly="false">
      <xsd:simpleType>
        <xsd:restriction base="dms:Text"/>
      </xsd:simpleType>
    </xsd:element>
    <xsd:element name="TaxCatchAll" ma:index="121" nillable="true" ma:displayName="Taxonomy Catch All Column" ma:hidden="true" ma:list="{c59171da-55f1-4c8b-8421-0d1d3f99d741}" ma:internalName="TaxCatchAll" ma:showField="CatchAllData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2" nillable="true" ma:displayName="Taxonomy Catch All Column1" ma:hidden="true" ma:list="{c59171da-55f1-4c8b-8421-0d1d3f99d741}" ma:internalName="TaxCatchAllLabel" ma:readOnly="true" ma:showField="CatchAllDataLabel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emplateStatus" ma:index="123" nillable="true" ma:displayName="Template Status" ma:default="" ma:internalName="TemplateStatus">
      <xsd:simpleType>
        <xsd:restriction base="dms:Unknown"/>
      </xsd:simpleType>
    </xsd:element>
    <xsd:element name="TemplateTemplateType" ma:index="124" nillable="true" ma:displayName="Template Type" ma:default="" ma:internalName="TemplateTemplateType">
      <xsd:simpleType>
        <xsd:restriction base="dms:Unknown"/>
      </xsd:simpleType>
    </xsd:element>
    <xsd:element name="ThumbnailAssetId" ma:index="125" nillable="true" ma:displayName="Thumbnail Image Asset" ma:default="" ma:internalName="ThumbnailAssetId" ma:readOnly="false">
      <xsd:simpleType>
        <xsd:restriction base="dms:Text"/>
      </xsd:simpleType>
    </xsd:element>
    <xsd:element name="TimesCloned" ma:index="126" nillable="true" ma:displayName="Times Cloned" ma:default="" ma:internalName="TimesCloned" ma:readOnly="false">
      <xsd:simpleType>
        <xsd:restriction base="dms:Number"/>
      </xsd:simpleType>
    </xsd:element>
    <xsd:element name="TrustLevel" ma:index="128" nillable="true" ma:displayName="Trust Level" ma:default="1 Microsoft Managed Content" ma:internalName="TrustLevel" ma:readOnly="false">
      <xsd:simpleType>
        <xsd:restriction base="dms:Unknown"/>
      </xsd:simpleType>
    </xsd:element>
    <xsd:element name="UALocComments" ma:index="129" nillable="true" ma:displayName="UA Loc Comments" ma:default="" ma:internalName="UALocComments" ma:readOnly="false">
      <xsd:simpleType>
        <xsd:restriction base="dms:Note"/>
      </xsd:simpleType>
    </xsd:element>
    <xsd:element name="UALocRecommendation" ma:index="130" nillable="true" ma:displayName="UA Loc Recommendation" ma:default="Localize" ma:internalName="UALocRecommendation" ma:readOnly="false">
      <xsd:simpleType>
        <xsd:restriction base="dms:Choice">
          <xsd:enumeration value="Localize"/>
          <xsd:enumeration value="Never Localize"/>
          <xsd:enumeration value="Priority Localize"/>
        </xsd:restriction>
      </xsd:simpleType>
    </xsd:element>
    <xsd:element name="UANotes" ma:index="131" nillable="true" ma:displayName="UA Notes" ma:default="" ma:internalName="UANotes" ma:readOnly="false">
      <xsd:simpleType>
        <xsd:restriction base="dms:Note"/>
      </xsd:simpleType>
    </xsd:element>
    <xsd:element name="TPAppVersion" ma:index="132" nillable="true" ma:displayName="Version" ma:default="" ma:internalName="TPAppVersion">
      <xsd:simpleType>
        <xsd:restriction base="dms:Text"/>
      </xsd:simpleType>
    </xsd:element>
    <xsd:element name="VoteCount" ma:index="133" nillable="true" ma:displayName="Vote Count" ma:default="" ma:internalName="VoteCount" ma:readOnly="fals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2" ma:displayName="Content Type"/>
        <xsd:element ref="dc:title" minOccurs="0" maxOccurs="1" ma:index="12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DE51E62B-5042-4C2F-84BF-087733CA8974}">
  <ds:schemaRefs>
    <ds:schemaRef ds:uri="http://schemas.microsoft.com/office/2006/metadata/properties"/>
    <ds:schemaRef ds:uri="http://purl.org/dc/elements/1.1/"/>
    <ds:schemaRef ds:uri="http://schemas.microsoft.com/office/2006/documentManagement/types"/>
    <ds:schemaRef ds:uri="http://schemas.microsoft.com/office/infopath/2007/PartnerControls"/>
    <ds:schemaRef ds:uri="http://purl.org/dc/terms/"/>
    <ds:schemaRef ds:uri="http://www.w3.org/XML/1998/namespace"/>
    <ds:schemaRef ds:uri="http://schemas.openxmlformats.org/package/2006/metadata/core-properties"/>
    <ds:schemaRef ds:uri="1119c2e5-8fb9-4d5f-baf1-202c530f2c34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D93AD8B6-1E99-4A41-9173-AFB0988ABFC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119c2e5-8fb9-4d5f-baf1-202c530f2c3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3939EDA-EE09-4224-82B0-6C4936D0A4D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サークル部員募集チラシ</Template>
  <TotalTime>0</TotalTime>
  <Words>264</Words>
  <Application>Microsoft Office PowerPoint</Application>
  <PresentationFormat>ユーザー設定</PresentationFormat>
  <Paragraphs>28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1" baseType="lpstr">
      <vt:lpstr>AR P悠々ｺﾞｼｯｸ体E04</vt:lpstr>
      <vt:lpstr>ＭＳ 明朝</vt:lpstr>
      <vt:lpstr>メイリオ</vt:lpstr>
      <vt:lpstr>游ゴシック</vt:lpstr>
      <vt:lpstr>Arial</vt:lpstr>
      <vt:lpstr>Calibri</vt:lpstr>
      <vt:lpstr>Century Gothic</vt:lpstr>
      <vt:lpstr>Kunstler Script</vt:lpstr>
      <vt:lpstr>Wingdings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2020-06-09T01:49:34Z</dcterms:created>
  <dcterms:modified xsi:type="dcterms:W3CDTF">2024-09-06T05:38:23Z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0x010100F6E1CA76AAD4564AAF106FC3CFA868360400186944AA932D8046A3B88E9B37BEBDF5</vt:lpwstr>
  </property>
</Properties>
</file>